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handoutMasterIdLst>
    <p:handoutMasterId r:id="rId22"/>
  </p:handoutMasterIdLst>
  <p:sldIdLst>
    <p:sldId id="365" r:id="rId2"/>
    <p:sldId id="580" r:id="rId3"/>
    <p:sldId id="570" r:id="rId4"/>
    <p:sldId id="461" r:id="rId5"/>
    <p:sldId id="424" r:id="rId6"/>
    <p:sldId id="426" r:id="rId7"/>
    <p:sldId id="418" r:id="rId8"/>
    <p:sldId id="427" r:id="rId9"/>
    <p:sldId id="428" r:id="rId10"/>
    <p:sldId id="575" r:id="rId11"/>
    <p:sldId id="576" r:id="rId12"/>
    <p:sldId id="577" r:id="rId13"/>
    <p:sldId id="578" r:id="rId14"/>
    <p:sldId id="571" r:id="rId15"/>
    <p:sldId id="573" r:id="rId16"/>
    <p:sldId id="455" r:id="rId17"/>
    <p:sldId id="481" r:id="rId18"/>
    <p:sldId id="348" r:id="rId19"/>
    <p:sldId id="810"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5" autoAdjust="0"/>
    <p:restoredTop sz="99388" autoAdjust="0"/>
  </p:normalViewPr>
  <p:slideViewPr>
    <p:cSldViewPr snapToGrid="0" snapToObjects="1">
      <p:cViewPr varScale="1">
        <p:scale>
          <a:sx n="114" d="100"/>
          <a:sy n="114" d="100"/>
        </p:scale>
        <p:origin x="416" y="184"/>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7/19/19</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7/19/19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5200ABE-6EE6-2C40-A3D2-1EBEA7A5680C}" type="datetime1">
              <a:rPr lang="en-US" smtClean="0"/>
              <a:t>7/19/19</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80A75975-8D5E-614D-88F0-036869156645}" type="datetime1">
              <a:rPr lang="en-US" smtClean="0"/>
              <a:t>7/19/19</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latin typeface="Helvetica" charset="0"/>
                <a:ea typeface="Helvetica" charset="0"/>
                <a:cs typeface="Helvetica" charset="0"/>
              </a:defRPr>
            </a:lvl1pPr>
          </a:lstStyle>
          <a:p>
            <a:r>
              <a:rPr lang="en-US"/>
              <a:t>Date Goes Here</a:t>
            </a:r>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latin typeface="Helvetica" charset="0"/>
                <a:ea typeface="Helvetica" charset="0"/>
                <a:cs typeface="Helvetica" charset="0"/>
              </a:defRPr>
            </a:lvl1pPr>
          </a:lstStyle>
          <a:p>
            <a:r>
              <a:rPr lang="en-US"/>
              <a:t>Name of presentation or other info goes here</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latin typeface="Helvetica" charset="0"/>
                <a:ea typeface="Helvetica" charset="0"/>
                <a:cs typeface="Helvetica" charset="0"/>
              </a:defRPr>
            </a:lvl1pPr>
          </a:lstStyle>
          <a:p>
            <a:fld id="{1BB0B505-5A34-8746-A5A9-793D5E51FFCB}" type="slidenum">
              <a:rPr lang="en-US" smtClean="0"/>
              <a:pPr/>
              <a:t>‹#›</a:t>
            </a:fld>
            <a:endParaRPr lang="en-US" dirty="0"/>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4400" b="1" i="0" cap="none">
                <a:solidFill>
                  <a:srgbClr val="000000"/>
                </a:solidFill>
                <a:latin typeface="Helvetica" charset="0"/>
                <a:ea typeface="Helvetica" charset="0"/>
                <a:cs typeface="Helvetica" charset="0"/>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lvl1pPr>
              <a:defRPr>
                <a:latin typeface="Helvetica" charset="0"/>
                <a:ea typeface="Helvetica" charset="0"/>
                <a:cs typeface="Helvetica" charset="0"/>
              </a:defRPr>
            </a:lvl1pPr>
            <a:lvl2pPr>
              <a:defRPr>
                <a:latin typeface="Helvetica" charset="0"/>
                <a:ea typeface="Helvetica" charset="0"/>
                <a:cs typeface="Helvetica" charset="0"/>
              </a:defRPr>
            </a:lvl2pPr>
            <a:lvl3pPr>
              <a:defRPr>
                <a:latin typeface="Helvetica" charset="0"/>
                <a:ea typeface="Helvetica" charset="0"/>
                <a:cs typeface="Helvetica" charset="0"/>
              </a:defRPr>
            </a:lvl3pPr>
            <a:lvl4pPr>
              <a:defRPr>
                <a:latin typeface="Helvetica" charset="0"/>
                <a:ea typeface="Helvetica" charset="0"/>
                <a:cs typeface="Helvetica" charset="0"/>
              </a:defRPr>
            </a:lvl4pPr>
            <a:lvl5pPr>
              <a:defRPr>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Tribrand_BlackText_RGB_022615.eps"/>
          <p:cNvPicPr>
            <a:picLocks noChangeAspect="1"/>
          </p:cNvPicPr>
          <p:nvPr userDrawn="1"/>
        </p:nvPicPr>
        <p:blipFill rotWithShape="1">
          <a:blip r:embed="rId2">
            <a:extLst>
              <a:ext uri="{28A0092B-C50C-407E-A947-70E740481C1C}">
                <a14:useLocalDpi xmlns:a14="http://schemas.microsoft.com/office/drawing/2010/main" val="0"/>
              </a:ext>
            </a:extLst>
          </a:blip>
          <a:srcRect r="75347"/>
          <a:stretch/>
        </p:blipFill>
        <p:spPr>
          <a:xfrm>
            <a:off x="7901518" y="454025"/>
            <a:ext cx="785282" cy="707853"/>
          </a:xfrm>
          <a:prstGeom prst="rect">
            <a:avLst/>
          </a:prstGeom>
        </p:spPr>
      </p:pic>
    </p:spTree>
    <p:extLst>
      <p:ext uri="{BB962C8B-B14F-4D97-AF65-F5344CB8AC3E}">
        <p14:creationId xmlns:p14="http://schemas.microsoft.com/office/powerpoint/2010/main" val="4078254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65DB41E-7B1E-004D-95F2-5C7252FED580}" type="datetime1">
              <a:rPr lang="en-US" smtClean="0"/>
              <a:t>7/19/19</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5C34719C-2497-D546-83D1-6EE09713EC74}" type="datetime1">
              <a:rPr lang="en-US" smtClean="0"/>
              <a:t>7/19/19</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840517FD-CC62-3941-B741-E965A79E54F2}" type="datetime1">
              <a:rPr lang="en-US" smtClean="0"/>
              <a:t>7/19/19</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2D79F9A-70AC-A64C-915B-D332EDC8089E}" type="datetime1">
              <a:rPr lang="en-US" smtClean="0"/>
              <a:t>7/19/19</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 id="214748370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emf"/><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 Id="rId5" Type="http://schemas.openxmlformats.org/officeDocument/2006/relationships/image" Target="../media/image23.tiff"/><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9.wm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Layout" Target="../slideLayouts/slideLayout12.xml"/><Relationship Id="rId4" Type="http://schemas.openxmlformats.org/officeDocument/2006/relationships/image" Target="../media/image9.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8. Radiances</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a:p>
            <a:pPr algn="r"/>
            <a:r>
              <a:rPr lang="en-US" sz="1600" dirty="0">
                <a:solidFill>
                  <a:srgbClr val="000000"/>
                </a:solidFill>
              </a:rPr>
              <a:t>July 20, 2019</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10</a:t>
            </a:fld>
            <a:endParaRPr lang="en-US" dirty="0"/>
          </a:p>
        </p:txBody>
      </p:sp>
      <p:sp>
        <p:nvSpPr>
          <p:cNvPr id="5" name="Title 4"/>
          <p:cNvSpPr>
            <a:spLocks noGrp="1"/>
          </p:cNvSpPr>
          <p:nvPr>
            <p:ph type="ctrTitle"/>
          </p:nvPr>
        </p:nvSpPr>
        <p:spPr/>
        <p:txBody>
          <a:bodyPr/>
          <a:lstStyle/>
          <a:p>
            <a:r>
              <a:rPr lang="en-US" dirty="0"/>
              <a:t>Components of gain</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34695" t="-6385" r="-1" b="1"/>
          <a:stretch/>
        </p:blipFill>
        <p:spPr>
          <a:xfrm>
            <a:off x="2531188" y="1427718"/>
            <a:ext cx="4199226" cy="98144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287" t="34483" r="30306" b="34483"/>
          <a:stretch/>
        </p:blipFill>
        <p:spPr>
          <a:xfrm>
            <a:off x="454026" y="2928150"/>
            <a:ext cx="3717767" cy="343984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9925" t="29425" r="9184" b="28736"/>
          <a:stretch/>
        </p:blipFill>
        <p:spPr>
          <a:xfrm>
            <a:off x="4305448" y="3134582"/>
            <a:ext cx="4522296" cy="3026980"/>
          </a:xfrm>
          <a:prstGeom prst="rect">
            <a:avLst/>
          </a:prstGeom>
        </p:spPr>
      </p:pic>
      <p:sp>
        <p:nvSpPr>
          <p:cNvPr id="16" name="TextBox 15"/>
          <p:cNvSpPr txBox="1"/>
          <p:nvPr/>
        </p:nvSpPr>
        <p:spPr>
          <a:xfrm>
            <a:off x="1182615" y="2417103"/>
            <a:ext cx="2918262" cy="646331"/>
          </a:xfrm>
          <a:prstGeom prst="rect">
            <a:avLst/>
          </a:prstGeom>
          <a:noFill/>
        </p:spPr>
        <p:txBody>
          <a:bodyPr wrap="square" rtlCol="0">
            <a:spAutoFit/>
          </a:bodyPr>
          <a:lstStyle/>
          <a:p>
            <a:pPr algn="ctr"/>
            <a:r>
              <a:rPr lang="en-US" b="1" dirty="0"/>
              <a:t>Estimate RCCs using a NIST-calibrated source</a:t>
            </a:r>
            <a:endParaRPr lang="en-US" dirty="0"/>
          </a:p>
        </p:txBody>
      </p:sp>
      <p:sp>
        <p:nvSpPr>
          <p:cNvPr id="19" name="TextBox 18"/>
          <p:cNvSpPr txBox="1"/>
          <p:nvPr/>
        </p:nvSpPr>
        <p:spPr>
          <a:xfrm>
            <a:off x="4431574" y="2455851"/>
            <a:ext cx="4067503" cy="646331"/>
          </a:xfrm>
          <a:prstGeom prst="rect">
            <a:avLst/>
          </a:prstGeom>
          <a:noFill/>
        </p:spPr>
        <p:txBody>
          <a:bodyPr wrap="square" rtlCol="0">
            <a:spAutoFit/>
          </a:bodyPr>
          <a:lstStyle/>
          <a:p>
            <a:pPr algn="ctr"/>
            <a:r>
              <a:rPr lang="en-US" b="1" dirty="0"/>
              <a:t>Estimate flat field from a uniform sphere passed </a:t>
            </a:r>
            <a:r>
              <a:rPr lang="en-US" b="1"/>
              <a:t>across the FOV</a:t>
            </a:r>
            <a:endParaRPr lang="en-US" b="1" dirty="0"/>
          </a:p>
        </p:txBody>
      </p:sp>
    </p:spTree>
    <p:extLst>
      <p:ext uri="{BB962C8B-B14F-4D97-AF65-F5344CB8AC3E}">
        <p14:creationId xmlns:p14="http://schemas.microsoft.com/office/powerpoint/2010/main" val="360460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6287" t="34483" r="30306" b="34483"/>
          <a:stretch/>
        </p:blipFill>
        <p:spPr>
          <a:xfrm>
            <a:off x="4107308" y="2161102"/>
            <a:ext cx="4472875" cy="3950891"/>
          </a:xfrm>
          <a:prstGeom prst="rect">
            <a:avLst/>
          </a:prstGeom>
        </p:spPr>
      </p:pic>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11</a:t>
            </a:fld>
            <a:endParaRPr lang="en-US" dirty="0"/>
          </a:p>
        </p:txBody>
      </p:sp>
      <p:sp>
        <p:nvSpPr>
          <p:cNvPr id="5" name="Title 4"/>
          <p:cNvSpPr>
            <a:spLocks noGrp="1"/>
          </p:cNvSpPr>
          <p:nvPr>
            <p:ph type="ctrTitle"/>
          </p:nvPr>
        </p:nvSpPr>
        <p:spPr/>
        <p:txBody>
          <a:bodyPr/>
          <a:lstStyle/>
          <a:p>
            <a:r>
              <a:rPr lang="en-US" sz="3600" dirty="0"/>
              <a:t>Estimate RCCs using a NIST-calibrated source</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4695" t="-6385" r="37555" b="1"/>
          <a:stretch/>
        </p:blipFill>
        <p:spPr>
          <a:xfrm>
            <a:off x="4987881" y="2786435"/>
            <a:ext cx="1784333" cy="981443"/>
          </a:xfrm>
          <a:prstGeom prst="rect">
            <a:avLst/>
          </a:prstGeom>
        </p:spPr>
      </p:pic>
      <p:pic>
        <p:nvPicPr>
          <p:cNvPr id="9" name="Picture 8">
            <a:extLst>
              <a:ext uri="{FF2B5EF4-FFF2-40B4-BE49-F238E27FC236}">
                <a16:creationId xmlns:a16="http://schemas.microsoft.com/office/drawing/2014/main" id="{11996BA7-974D-CA43-AA50-464265BCBBF6}"/>
              </a:ext>
            </a:extLst>
          </p:cNvPr>
          <p:cNvPicPr>
            <a:picLocks noChangeAspect="1"/>
          </p:cNvPicPr>
          <p:nvPr/>
        </p:nvPicPr>
        <p:blipFill>
          <a:blip r:embed="rId4"/>
          <a:stretch>
            <a:fillRect/>
          </a:stretch>
        </p:blipFill>
        <p:spPr>
          <a:xfrm>
            <a:off x="949103" y="2321600"/>
            <a:ext cx="3028312" cy="3950891"/>
          </a:xfrm>
          <a:prstGeom prst="rect">
            <a:avLst/>
          </a:prstGeom>
        </p:spPr>
      </p:pic>
      <p:sp>
        <p:nvSpPr>
          <p:cNvPr id="13" name="TextBox 12">
            <a:extLst>
              <a:ext uri="{FF2B5EF4-FFF2-40B4-BE49-F238E27FC236}">
                <a16:creationId xmlns:a16="http://schemas.microsoft.com/office/drawing/2014/main" id="{27A93281-273F-2141-9EC4-65B03E9C84D3}"/>
              </a:ext>
            </a:extLst>
          </p:cNvPr>
          <p:cNvSpPr txBox="1"/>
          <p:nvPr/>
        </p:nvSpPr>
        <p:spPr>
          <a:xfrm>
            <a:off x="376908" y="2080219"/>
            <a:ext cx="4172701" cy="276999"/>
          </a:xfrm>
          <a:prstGeom prst="rect">
            <a:avLst/>
          </a:prstGeom>
          <a:noFill/>
        </p:spPr>
        <p:txBody>
          <a:bodyPr wrap="square" rtlCol="0">
            <a:spAutoFit/>
          </a:bodyPr>
          <a:lstStyle/>
          <a:p>
            <a:pPr algn="ctr"/>
            <a:r>
              <a:rPr lang="en-US" sz="1200" b="1" dirty="0"/>
              <a:t>Chapman et al., </a:t>
            </a:r>
            <a:r>
              <a:rPr lang="en-US" sz="1200" b="1" i="1" dirty="0"/>
              <a:t>Remote Sensing </a:t>
            </a:r>
            <a:r>
              <a:rPr lang="en-US" sz="1200" b="1" dirty="0"/>
              <a:t>(submitted)</a:t>
            </a:r>
            <a:endParaRPr lang="en-US" sz="1200" dirty="0"/>
          </a:p>
        </p:txBody>
      </p:sp>
    </p:spTree>
    <p:extLst>
      <p:ext uri="{BB962C8B-B14F-4D97-AF65-F5344CB8AC3E}">
        <p14:creationId xmlns:p14="http://schemas.microsoft.com/office/powerpoint/2010/main" val="386228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12</a:t>
            </a:fld>
            <a:endParaRPr lang="en-US" dirty="0"/>
          </a:p>
        </p:txBody>
      </p:sp>
      <p:sp>
        <p:nvSpPr>
          <p:cNvPr id="5" name="Title 4"/>
          <p:cNvSpPr>
            <a:spLocks noGrp="1"/>
          </p:cNvSpPr>
          <p:nvPr>
            <p:ph type="ctrTitle"/>
          </p:nvPr>
        </p:nvSpPr>
        <p:spPr/>
        <p:txBody>
          <a:bodyPr/>
          <a:lstStyle/>
          <a:p>
            <a:r>
              <a:rPr lang="en-US" sz="3600" dirty="0"/>
              <a:t>Estimate RCCs using a NIST-calibrated source</a:t>
            </a:r>
          </a:p>
        </p:txBody>
      </p:sp>
      <p:pic>
        <p:nvPicPr>
          <p:cNvPr id="8" name="Picture 7">
            <a:extLst>
              <a:ext uri="{FF2B5EF4-FFF2-40B4-BE49-F238E27FC236}">
                <a16:creationId xmlns:a16="http://schemas.microsoft.com/office/drawing/2014/main" id="{71A05855-4D63-3F40-948F-B4F0709CAA0E}"/>
              </a:ext>
            </a:extLst>
          </p:cNvPr>
          <p:cNvPicPr>
            <a:picLocks noChangeAspect="1"/>
          </p:cNvPicPr>
          <p:nvPr/>
        </p:nvPicPr>
        <p:blipFill rotWithShape="1">
          <a:blip r:embed="rId2"/>
          <a:srcRect b="25975"/>
          <a:stretch/>
        </p:blipFill>
        <p:spPr>
          <a:xfrm>
            <a:off x="4808878" y="1327348"/>
            <a:ext cx="3877922" cy="5076627"/>
          </a:xfrm>
          <a:prstGeom prst="rect">
            <a:avLst/>
          </a:prstGeom>
        </p:spPr>
      </p:pic>
      <p:pic>
        <p:nvPicPr>
          <p:cNvPr id="15" name="Picture 14">
            <a:extLst>
              <a:ext uri="{FF2B5EF4-FFF2-40B4-BE49-F238E27FC236}">
                <a16:creationId xmlns:a16="http://schemas.microsoft.com/office/drawing/2014/main" id="{4EF85714-B1A2-4B45-82C4-7CC91992B93F}"/>
              </a:ext>
            </a:extLst>
          </p:cNvPr>
          <p:cNvPicPr>
            <a:picLocks noChangeAspect="1"/>
          </p:cNvPicPr>
          <p:nvPr/>
        </p:nvPicPr>
        <p:blipFill rotWithShape="1">
          <a:blip r:embed="rId2"/>
          <a:srcRect t="73700"/>
          <a:stretch/>
        </p:blipFill>
        <p:spPr>
          <a:xfrm>
            <a:off x="561615" y="1887789"/>
            <a:ext cx="3877922" cy="1803676"/>
          </a:xfrm>
          <a:prstGeom prst="rect">
            <a:avLst/>
          </a:prstGeom>
        </p:spPr>
      </p:pic>
      <p:sp>
        <p:nvSpPr>
          <p:cNvPr id="17" name="TextBox 16">
            <a:extLst>
              <a:ext uri="{FF2B5EF4-FFF2-40B4-BE49-F238E27FC236}">
                <a16:creationId xmlns:a16="http://schemas.microsoft.com/office/drawing/2014/main" id="{7A75A601-1363-AC4F-A6F0-27242BB8A09B}"/>
              </a:ext>
            </a:extLst>
          </p:cNvPr>
          <p:cNvSpPr txBox="1"/>
          <p:nvPr/>
        </p:nvSpPr>
        <p:spPr>
          <a:xfrm>
            <a:off x="474135" y="3691465"/>
            <a:ext cx="4172701" cy="276999"/>
          </a:xfrm>
          <a:prstGeom prst="rect">
            <a:avLst/>
          </a:prstGeom>
          <a:noFill/>
        </p:spPr>
        <p:txBody>
          <a:bodyPr wrap="square" rtlCol="0">
            <a:spAutoFit/>
          </a:bodyPr>
          <a:lstStyle/>
          <a:p>
            <a:pPr algn="ctr"/>
            <a:r>
              <a:rPr lang="en-US" sz="1200" b="1" dirty="0"/>
              <a:t>Chapman et al., </a:t>
            </a:r>
            <a:r>
              <a:rPr lang="en-US" sz="1200" b="1" i="1" dirty="0"/>
              <a:t>Remote Sensing </a:t>
            </a:r>
            <a:r>
              <a:rPr lang="en-US" sz="1200" b="1" dirty="0"/>
              <a:t>(submitted)</a:t>
            </a:r>
            <a:endParaRPr lang="en-US" sz="1200" dirty="0"/>
          </a:p>
        </p:txBody>
      </p:sp>
    </p:spTree>
    <p:extLst>
      <p:ext uri="{BB962C8B-B14F-4D97-AF65-F5344CB8AC3E}">
        <p14:creationId xmlns:p14="http://schemas.microsoft.com/office/powerpoint/2010/main" val="364096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13</a:t>
            </a:fld>
            <a:endParaRPr lang="en-US" dirty="0"/>
          </a:p>
        </p:txBody>
      </p:sp>
      <p:sp>
        <p:nvSpPr>
          <p:cNvPr id="7" name="Text Placeholder 6">
            <a:extLst>
              <a:ext uri="{FF2B5EF4-FFF2-40B4-BE49-F238E27FC236}">
                <a16:creationId xmlns:a16="http://schemas.microsoft.com/office/drawing/2014/main" id="{1E270713-7964-804D-9459-70ED551EDF5B}"/>
              </a:ext>
            </a:extLst>
          </p:cNvPr>
          <p:cNvSpPr>
            <a:spLocks noGrp="1"/>
          </p:cNvSpPr>
          <p:nvPr>
            <p:ph type="body" sz="quarter" idx="14"/>
          </p:nvPr>
        </p:nvSpPr>
        <p:spPr/>
        <p:txBody>
          <a:bodyPr/>
          <a:lstStyle/>
          <a:p>
            <a:endParaRPr lang="en-US"/>
          </a:p>
        </p:txBody>
      </p:sp>
      <p:sp>
        <p:nvSpPr>
          <p:cNvPr id="5" name="Title 4"/>
          <p:cNvSpPr>
            <a:spLocks noGrp="1"/>
          </p:cNvSpPr>
          <p:nvPr>
            <p:ph type="ctrTitle"/>
          </p:nvPr>
        </p:nvSpPr>
        <p:spPr/>
        <p:txBody>
          <a:bodyPr/>
          <a:lstStyle/>
          <a:p>
            <a:r>
              <a:rPr lang="en-US" dirty="0"/>
              <a:t>Estimate flat field from a uniformly-illuminated spherical cavity passed across the Field of View (FOV)</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62288" t="-6385" r="-1" b="1"/>
          <a:stretch/>
        </p:blipFill>
        <p:spPr>
          <a:xfrm>
            <a:off x="5627892" y="1512097"/>
            <a:ext cx="2424966" cy="981443"/>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925" t="29425" r="9184" b="28736"/>
          <a:stretch/>
        </p:blipFill>
        <p:spPr>
          <a:xfrm>
            <a:off x="4757422" y="2402503"/>
            <a:ext cx="4046942" cy="2708804"/>
          </a:xfrm>
          <a:prstGeom prst="rect">
            <a:avLst/>
          </a:prstGeom>
        </p:spPr>
      </p:pic>
      <p:pic>
        <p:nvPicPr>
          <p:cNvPr id="10" name="Picture 9">
            <a:extLst>
              <a:ext uri="{FF2B5EF4-FFF2-40B4-BE49-F238E27FC236}">
                <a16:creationId xmlns:a16="http://schemas.microsoft.com/office/drawing/2014/main" id="{C8F1F417-B8A5-1049-8777-6466F8361FCC}"/>
              </a:ext>
            </a:extLst>
          </p:cNvPr>
          <p:cNvPicPr>
            <a:picLocks noChangeAspect="1"/>
          </p:cNvPicPr>
          <p:nvPr/>
        </p:nvPicPr>
        <p:blipFill rotWithShape="1">
          <a:blip r:embed="rId4"/>
          <a:srcRect r="10782" b="8599"/>
          <a:stretch/>
        </p:blipFill>
        <p:spPr>
          <a:xfrm>
            <a:off x="339636" y="2002819"/>
            <a:ext cx="4333803" cy="4134985"/>
          </a:xfrm>
          <a:prstGeom prst="rect">
            <a:avLst/>
          </a:prstGeom>
        </p:spPr>
      </p:pic>
      <p:sp>
        <p:nvSpPr>
          <p:cNvPr id="15" name="TextBox 14">
            <a:extLst>
              <a:ext uri="{FF2B5EF4-FFF2-40B4-BE49-F238E27FC236}">
                <a16:creationId xmlns:a16="http://schemas.microsoft.com/office/drawing/2014/main" id="{12CC86D9-8951-2C4A-A2E8-451CA0202EA3}"/>
              </a:ext>
            </a:extLst>
          </p:cNvPr>
          <p:cNvSpPr txBox="1"/>
          <p:nvPr/>
        </p:nvSpPr>
        <p:spPr>
          <a:xfrm>
            <a:off x="4614333" y="5899841"/>
            <a:ext cx="4172701" cy="276999"/>
          </a:xfrm>
          <a:prstGeom prst="rect">
            <a:avLst/>
          </a:prstGeom>
          <a:noFill/>
        </p:spPr>
        <p:txBody>
          <a:bodyPr wrap="square" rtlCol="0">
            <a:spAutoFit/>
          </a:bodyPr>
          <a:lstStyle/>
          <a:p>
            <a:pPr algn="ctr"/>
            <a:r>
              <a:rPr lang="en-US" sz="1200" b="1" dirty="0"/>
              <a:t>Chapman et al., </a:t>
            </a:r>
            <a:r>
              <a:rPr lang="en-US" sz="1200" b="1" i="1" dirty="0"/>
              <a:t>Remote Sensing </a:t>
            </a:r>
            <a:r>
              <a:rPr lang="en-US" sz="1200" b="1" dirty="0"/>
              <a:t>(submitted)</a:t>
            </a:r>
            <a:endParaRPr lang="en-US" sz="1200" dirty="0"/>
          </a:p>
        </p:txBody>
      </p:sp>
    </p:spTree>
    <p:extLst>
      <p:ext uri="{BB962C8B-B14F-4D97-AF65-F5344CB8AC3E}">
        <p14:creationId xmlns:p14="http://schemas.microsoft.com/office/powerpoint/2010/main" val="3823557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53F2D-6968-1141-AF51-90EF536BF611}"/>
              </a:ext>
            </a:extLst>
          </p:cNvPr>
          <p:cNvSpPr>
            <a:spLocks noGrp="1"/>
          </p:cNvSpPr>
          <p:nvPr>
            <p:ph type="dt" sz="half" idx="2"/>
          </p:nvPr>
        </p:nvSpPr>
        <p:spPr/>
        <p:txBody>
          <a:bodyPr/>
          <a:lstStyle/>
          <a:p>
            <a:fld id="{5C34719C-2497-D546-83D1-6EE09713EC74}" type="datetime1">
              <a:rPr lang="en-US" smtClean="0"/>
              <a:t>7/19/19</a:t>
            </a:fld>
            <a:endParaRPr lang="en-US" dirty="0"/>
          </a:p>
        </p:txBody>
      </p:sp>
      <p:sp>
        <p:nvSpPr>
          <p:cNvPr id="3" name="Footer Placeholder 2">
            <a:extLst>
              <a:ext uri="{FF2B5EF4-FFF2-40B4-BE49-F238E27FC236}">
                <a16:creationId xmlns:a16="http://schemas.microsoft.com/office/drawing/2014/main" id="{30DDE944-177B-AF41-A529-EFE065A82940}"/>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AD96ACD9-7261-BF44-B3AB-0A09DAA8EE71}"/>
              </a:ext>
            </a:extLst>
          </p:cNvPr>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a:extLst>
              <a:ext uri="{FF2B5EF4-FFF2-40B4-BE49-F238E27FC236}">
                <a16:creationId xmlns:a16="http://schemas.microsoft.com/office/drawing/2014/main" id="{A6D22539-A249-784B-8013-BA3F0349F1C5}"/>
              </a:ext>
            </a:extLst>
          </p:cNvPr>
          <p:cNvSpPr>
            <a:spLocks noGrp="1"/>
          </p:cNvSpPr>
          <p:nvPr>
            <p:ph type="ctrTitle"/>
          </p:nvPr>
        </p:nvSpPr>
        <p:spPr/>
        <p:txBody>
          <a:bodyPr/>
          <a:lstStyle/>
          <a:p>
            <a:r>
              <a:rPr lang="en-US" dirty="0"/>
              <a:t>Validation method</a:t>
            </a:r>
          </a:p>
        </p:txBody>
      </p:sp>
      <p:grpSp>
        <p:nvGrpSpPr>
          <p:cNvPr id="8" name="Group 7">
            <a:extLst>
              <a:ext uri="{FF2B5EF4-FFF2-40B4-BE49-F238E27FC236}">
                <a16:creationId xmlns:a16="http://schemas.microsoft.com/office/drawing/2014/main" id="{BAE9D75E-C66E-F74B-B5BC-B17E2459B06A}"/>
              </a:ext>
            </a:extLst>
          </p:cNvPr>
          <p:cNvGrpSpPr/>
          <p:nvPr/>
        </p:nvGrpSpPr>
        <p:grpSpPr>
          <a:xfrm>
            <a:off x="5588619" y="-19513"/>
            <a:ext cx="3098181" cy="6423488"/>
            <a:chOff x="5139395" y="-43530"/>
            <a:chExt cx="3098181" cy="6423488"/>
          </a:xfrm>
        </p:grpSpPr>
        <p:grpSp>
          <p:nvGrpSpPr>
            <p:cNvPr id="5" name="Group 4">
              <a:extLst>
                <a:ext uri="{FF2B5EF4-FFF2-40B4-BE49-F238E27FC236}">
                  <a16:creationId xmlns:a16="http://schemas.microsoft.com/office/drawing/2014/main" id="{27A7F1B0-2EDE-0D49-A1E2-6BE6CC6012C0}"/>
                </a:ext>
              </a:extLst>
            </p:cNvPr>
            <p:cNvGrpSpPr/>
            <p:nvPr/>
          </p:nvGrpSpPr>
          <p:grpSpPr>
            <a:xfrm>
              <a:off x="5139395" y="-43530"/>
              <a:ext cx="3098181" cy="6423488"/>
              <a:chOff x="5209478" y="1030508"/>
              <a:chExt cx="2455203" cy="5090396"/>
            </a:xfrm>
          </p:grpSpPr>
          <p:pic>
            <p:nvPicPr>
              <p:cNvPr id="48" name="Picture 17" descr="ang20140612t202943_radiance.pdf">
                <a:extLst>
                  <a:ext uri="{FF2B5EF4-FFF2-40B4-BE49-F238E27FC236}">
                    <a16:creationId xmlns:a16="http://schemas.microsoft.com/office/drawing/2014/main" id="{39F1AFA3-3EA4-4E41-AEEC-07BFEB604A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09478" y="1030508"/>
                <a:ext cx="2455203" cy="1898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 name="Picture 20" descr="ang20140612t202943_reflectance.pdf">
                <a:extLst>
                  <a:ext uri="{FF2B5EF4-FFF2-40B4-BE49-F238E27FC236}">
                    <a16:creationId xmlns:a16="http://schemas.microsoft.com/office/drawing/2014/main" id="{C18EA82E-E972-B14E-AC94-66064A5EA59B}"/>
                  </a:ext>
                </a:extLst>
              </p:cNvPr>
              <p:cNvPicPr>
                <a:picLocks noChangeAspect="1"/>
              </p:cNvPicPr>
              <p:nvPr/>
            </p:nvPicPr>
            <p:blipFill rotWithShape="1">
              <a:blip r:embed="rId3">
                <a:extLst>
                  <a:ext uri="{28A0092B-C50C-407E-A947-70E740481C1C}">
                    <a14:useLocalDpi xmlns:a14="http://schemas.microsoft.com/office/drawing/2010/main" val="0"/>
                  </a:ext>
                </a:extLst>
              </a:blip>
              <a:srcRect t="12782" b="12887"/>
              <a:stretch/>
            </p:blipFill>
            <p:spPr bwMode="auto">
              <a:xfrm>
                <a:off x="5209478" y="4754136"/>
                <a:ext cx="2379000" cy="1366768"/>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 name="Picture 52">
                <a:extLst>
                  <a:ext uri="{FF2B5EF4-FFF2-40B4-BE49-F238E27FC236}">
                    <a16:creationId xmlns:a16="http://schemas.microsoft.com/office/drawing/2014/main" id="{45C7C7BC-0835-B647-894E-D5D9D19997FB}"/>
                  </a:ext>
                </a:extLst>
              </p:cNvPr>
              <p:cNvPicPr>
                <a:picLocks noChangeAspect="1"/>
              </p:cNvPicPr>
              <p:nvPr/>
            </p:nvPicPr>
            <p:blipFill rotWithShape="1">
              <a:blip r:embed="rId4">
                <a:extLst>
                  <a:ext uri="{28A0092B-C50C-407E-A947-70E740481C1C}">
                    <a14:useLocalDpi xmlns:a14="http://schemas.microsoft.com/office/drawing/2010/main" val="0"/>
                  </a:ext>
                </a:extLst>
              </a:blip>
              <a:srcRect r="64864"/>
              <a:stretch/>
            </p:blipFill>
            <p:spPr>
              <a:xfrm>
                <a:off x="5665334" y="2925336"/>
                <a:ext cx="1694543" cy="1675051"/>
              </a:xfrm>
              <a:prstGeom prst="rect">
                <a:avLst/>
              </a:prstGeom>
            </p:spPr>
          </p:pic>
        </p:grpSp>
        <p:sp>
          <p:nvSpPr>
            <p:cNvPr id="54" name="Down Arrow 53">
              <a:extLst>
                <a:ext uri="{FF2B5EF4-FFF2-40B4-BE49-F238E27FC236}">
                  <a16:creationId xmlns:a16="http://schemas.microsoft.com/office/drawing/2014/main" id="{2D8AFE4A-B160-084C-934C-B5721BB48B05}"/>
                </a:ext>
              </a:extLst>
            </p:cNvPr>
            <p:cNvSpPr/>
            <p:nvPr/>
          </p:nvSpPr>
          <p:spPr>
            <a:xfrm rot="10800000">
              <a:off x="5932846" y="1461951"/>
              <a:ext cx="1761676" cy="3180673"/>
            </a:xfrm>
            <a:prstGeom prst="downArrow">
              <a:avLst/>
            </a:prstGeom>
            <a:solidFill>
              <a:schemeClr val="bg1">
                <a:lumMod val="75000"/>
                <a:alpha val="3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4AB4D74-11F7-4541-B8AF-3FD18938C920}"/>
                </a:ext>
              </a:extLst>
            </p:cNvPr>
            <p:cNvSpPr txBox="1"/>
            <p:nvPr/>
          </p:nvSpPr>
          <p:spPr>
            <a:xfrm>
              <a:off x="6364451" y="2727774"/>
              <a:ext cx="846001" cy="461665"/>
            </a:xfrm>
            <a:prstGeom prst="rect">
              <a:avLst/>
            </a:prstGeom>
            <a:noFill/>
          </p:spPr>
          <p:txBody>
            <a:bodyPr wrap="none" rtlCol="0">
              <a:spAutoFit/>
            </a:bodyPr>
            <a:lstStyle/>
            <a:p>
              <a:r>
                <a:rPr lang="en-US" dirty="0">
                  <a:latin typeface="+mn-lt"/>
                </a:rPr>
                <a:t>RTM</a:t>
              </a:r>
            </a:p>
          </p:txBody>
        </p:sp>
      </p:grpSp>
      <p:sp>
        <p:nvSpPr>
          <p:cNvPr id="56" name="TextBox 55">
            <a:extLst>
              <a:ext uri="{FF2B5EF4-FFF2-40B4-BE49-F238E27FC236}">
                <a16:creationId xmlns:a16="http://schemas.microsoft.com/office/drawing/2014/main" id="{F2973EFA-13F1-C54D-84B4-2E1B355A4E8B}"/>
              </a:ext>
            </a:extLst>
          </p:cNvPr>
          <p:cNvSpPr txBox="1"/>
          <p:nvPr/>
        </p:nvSpPr>
        <p:spPr>
          <a:xfrm>
            <a:off x="1340546" y="1210183"/>
            <a:ext cx="2303836" cy="215444"/>
          </a:xfrm>
          <a:prstGeom prst="rect">
            <a:avLst/>
          </a:prstGeom>
          <a:noFill/>
        </p:spPr>
        <p:txBody>
          <a:bodyPr wrap="none" rtlCol="0">
            <a:spAutoFit/>
          </a:bodyPr>
          <a:lstStyle/>
          <a:p>
            <a:r>
              <a:rPr lang="en-US" sz="800" dirty="0">
                <a:latin typeface="+mn-lt"/>
              </a:rPr>
              <a:t>images: Mishra et al., </a:t>
            </a:r>
            <a:r>
              <a:rPr lang="en-US" sz="800" dirty="0" err="1">
                <a:latin typeface="+mn-lt"/>
              </a:rPr>
              <a:t>Heliyon</a:t>
            </a:r>
            <a:r>
              <a:rPr lang="en-US" sz="800" dirty="0">
                <a:latin typeface="+mn-lt"/>
              </a:rPr>
              <a:t> 2015, </a:t>
            </a:r>
            <a:r>
              <a:rPr lang="en-US" sz="800" dirty="0" err="1">
                <a:latin typeface="+mn-lt"/>
              </a:rPr>
              <a:t>wikimedia</a:t>
            </a:r>
            <a:endParaRPr lang="en-US" sz="800" dirty="0">
              <a:latin typeface="+mn-lt"/>
            </a:endParaRPr>
          </a:p>
        </p:txBody>
      </p:sp>
      <p:grpSp>
        <p:nvGrpSpPr>
          <p:cNvPr id="7" name="Group 6">
            <a:extLst>
              <a:ext uri="{FF2B5EF4-FFF2-40B4-BE49-F238E27FC236}">
                <a16:creationId xmlns:a16="http://schemas.microsoft.com/office/drawing/2014/main" id="{E2EF4076-BAFB-2248-9C01-3791EEC3E364}"/>
              </a:ext>
            </a:extLst>
          </p:cNvPr>
          <p:cNvGrpSpPr/>
          <p:nvPr/>
        </p:nvGrpSpPr>
        <p:grpSpPr>
          <a:xfrm>
            <a:off x="716497" y="1678042"/>
            <a:ext cx="5292498" cy="4529346"/>
            <a:chOff x="1628078" y="1963861"/>
            <a:chExt cx="4389249" cy="3756341"/>
          </a:xfrm>
        </p:grpSpPr>
        <p:grpSp>
          <p:nvGrpSpPr>
            <p:cNvPr id="38" name="Group 37">
              <a:extLst>
                <a:ext uri="{FF2B5EF4-FFF2-40B4-BE49-F238E27FC236}">
                  <a16:creationId xmlns:a16="http://schemas.microsoft.com/office/drawing/2014/main" id="{503244BD-B5E2-4E41-98A1-5EB1CFEF0803}"/>
                </a:ext>
              </a:extLst>
            </p:cNvPr>
            <p:cNvGrpSpPr/>
            <p:nvPr/>
          </p:nvGrpSpPr>
          <p:grpSpPr>
            <a:xfrm>
              <a:off x="1628078" y="2211221"/>
              <a:ext cx="3118136" cy="3508981"/>
              <a:chOff x="2291755" y="2514600"/>
              <a:chExt cx="2979351" cy="3352800"/>
            </a:xfrm>
          </p:grpSpPr>
          <p:sp>
            <p:nvSpPr>
              <p:cNvPr id="39" name="Cloud 38">
                <a:extLst>
                  <a:ext uri="{FF2B5EF4-FFF2-40B4-BE49-F238E27FC236}">
                    <a16:creationId xmlns:a16="http://schemas.microsoft.com/office/drawing/2014/main" id="{BB49C6A1-A499-0347-B16A-798A0686619D}"/>
                  </a:ext>
                </a:extLst>
              </p:cNvPr>
              <p:cNvSpPr/>
              <p:nvPr/>
            </p:nvSpPr>
            <p:spPr>
              <a:xfrm>
                <a:off x="2590800" y="3810000"/>
                <a:ext cx="2286000" cy="144964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0" name="Freeform 39">
                <a:extLst>
                  <a:ext uri="{FF2B5EF4-FFF2-40B4-BE49-F238E27FC236}">
                    <a16:creationId xmlns:a16="http://schemas.microsoft.com/office/drawing/2014/main" id="{DDDBD315-3682-EB4C-BC2F-0A084C556F2C}"/>
                  </a:ext>
                </a:extLst>
              </p:cNvPr>
              <p:cNvSpPr/>
              <p:nvPr/>
            </p:nvSpPr>
            <p:spPr>
              <a:xfrm>
                <a:off x="2291755" y="5410200"/>
                <a:ext cx="2889845" cy="437339"/>
              </a:xfrm>
              <a:custGeom>
                <a:avLst/>
                <a:gdLst>
                  <a:gd name="connsiteX0" fmla="*/ 0 w 4060516"/>
                  <a:gd name="connsiteY0" fmla="*/ 437339 h 437339"/>
                  <a:gd name="connsiteX1" fmla="*/ 1458023 w 4060516"/>
                  <a:gd name="connsiteY1" fmla="*/ 13982 h 437339"/>
                  <a:gd name="connsiteX2" fmla="*/ 2367328 w 4060516"/>
                  <a:gd name="connsiteY2" fmla="*/ 123741 h 437339"/>
                  <a:gd name="connsiteX3" fmla="*/ 2947401 w 4060516"/>
                  <a:gd name="connsiteY3" fmla="*/ 343260 h 437339"/>
                  <a:gd name="connsiteX4" fmla="*/ 3323665 w 4060516"/>
                  <a:gd name="connsiteY4" fmla="*/ 139421 h 437339"/>
                  <a:gd name="connsiteX5" fmla="*/ 4060516 w 4060516"/>
                  <a:gd name="connsiteY5" fmla="*/ 437339 h 437339"/>
                  <a:gd name="connsiteX6" fmla="*/ 4060516 w 4060516"/>
                  <a:gd name="connsiteY6" fmla="*/ 437339 h 43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0516" h="437339">
                    <a:moveTo>
                      <a:pt x="0" y="437339"/>
                    </a:moveTo>
                    <a:cubicBezTo>
                      <a:pt x="531734" y="251793"/>
                      <a:pt x="1063468" y="66248"/>
                      <a:pt x="1458023" y="13982"/>
                    </a:cubicBezTo>
                    <a:cubicBezTo>
                      <a:pt x="1852578" y="-38284"/>
                      <a:pt x="2119099" y="68861"/>
                      <a:pt x="2367328" y="123741"/>
                    </a:cubicBezTo>
                    <a:cubicBezTo>
                      <a:pt x="2615557" y="178621"/>
                      <a:pt x="2788012" y="340647"/>
                      <a:pt x="2947401" y="343260"/>
                    </a:cubicBezTo>
                    <a:cubicBezTo>
                      <a:pt x="3106790" y="345873"/>
                      <a:pt x="3138146" y="123741"/>
                      <a:pt x="3323665" y="139421"/>
                    </a:cubicBezTo>
                    <a:cubicBezTo>
                      <a:pt x="3509184" y="155101"/>
                      <a:pt x="4060516" y="437339"/>
                      <a:pt x="4060516" y="437339"/>
                    </a:cubicBezTo>
                    <a:lnTo>
                      <a:pt x="4060516" y="437339"/>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6F8F73B2-6A39-F349-AE03-B15E452933A6}"/>
                  </a:ext>
                </a:extLst>
              </p:cNvPr>
              <p:cNvCxnSpPr/>
              <p:nvPr/>
            </p:nvCxnSpPr>
            <p:spPr>
              <a:xfrm flipH="1" flipV="1">
                <a:off x="2965268" y="3276600"/>
                <a:ext cx="990600" cy="2590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42" name="Sun 41">
                <a:extLst>
                  <a:ext uri="{FF2B5EF4-FFF2-40B4-BE49-F238E27FC236}">
                    <a16:creationId xmlns:a16="http://schemas.microsoft.com/office/drawing/2014/main" id="{FB58029D-F52A-424B-A119-438485572EB0}"/>
                  </a:ext>
                </a:extLst>
              </p:cNvPr>
              <p:cNvSpPr/>
              <p:nvPr/>
            </p:nvSpPr>
            <p:spPr>
              <a:xfrm>
                <a:off x="2431868" y="2514600"/>
                <a:ext cx="685800" cy="762000"/>
              </a:xfrm>
              <a:prstGeom prst="su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69771822-D39B-8343-99D4-4AA2C51BE3E7}"/>
                  </a:ext>
                </a:extLst>
              </p:cNvPr>
              <p:cNvCxnSpPr/>
              <p:nvPr/>
            </p:nvCxnSpPr>
            <p:spPr>
              <a:xfrm flipH="1">
                <a:off x="3962400" y="3039064"/>
                <a:ext cx="1308706" cy="282833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6E465D-5BD1-2641-9F26-0AF756E4106A}"/>
                  </a:ext>
                </a:extLst>
              </p:cNvPr>
              <p:cNvCxnSpPr/>
              <p:nvPr/>
            </p:nvCxnSpPr>
            <p:spPr>
              <a:xfrm>
                <a:off x="3657600" y="5105400"/>
                <a:ext cx="304800" cy="762000"/>
              </a:xfrm>
              <a:prstGeom prst="straightConnector1">
                <a:avLst/>
              </a:prstGeom>
              <a:ln>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79A654D-9EC1-5A4D-949E-D6BBC3FD3DC1}"/>
                  </a:ext>
                </a:extLst>
              </p:cNvPr>
              <p:cNvCxnSpPr/>
              <p:nvPr/>
            </p:nvCxnSpPr>
            <p:spPr>
              <a:xfrm flipH="1">
                <a:off x="4724400" y="3048000"/>
                <a:ext cx="394306" cy="7620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AA49AF4-3A3F-2F40-8EBE-6718AF6C7E2A}"/>
                  </a:ext>
                </a:extLst>
              </p:cNvPr>
              <p:cNvCxnSpPr/>
              <p:nvPr/>
            </p:nvCxnSpPr>
            <p:spPr>
              <a:xfrm flipH="1" flipV="1">
                <a:off x="3124200" y="3124200"/>
                <a:ext cx="1600200" cy="685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BD97E17-67B9-7644-A794-79CF9D6CDF9F}"/>
                  </a:ext>
                </a:extLst>
              </p:cNvPr>
              <p:cNvCxnSpPr/>
              <p:nvPr/>
            </p:nvCxnSpPr>
            <p:spPr>
              <a:xfrm flipH="1" flipV="1">
                <a:off x="3048000" y="3200400"/>
                <a:ext cx="609600" cy="12954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50" name="TextBox 49">
              <a:extLst>
                <a:ext uri="{FF2B5EF4-FFF2-40B4-BE49-F238E27FC236}">
                  <a16:creationId xmlns:a16="http://schemas.microsoft.com/office/drawing/2014/main" id="{4FC3083F-855C-B34D-94CB-74850E8C2A2D}"/>
                </a:ext>
              </a:extLst>
            </p:cNvPr>
            <p:cNvSpPr txBox="1"/>
            <p:nvPr/>
          </p:nvSpPr>
          <p:spPr>
            <a:xfrm>
              <a:off x="3805788" y="5051640"/>
              <a:ext cx="1016625" cy="338554"/>
            </a:xfrm>
            <a:prstGeom prst="rect">
              <a:avLst/>
            </a:prstGeom>
            <a:noFill/>
          </p:spPr>
          <p:txBody>
            <a:bodyPr wrap="none" rtlCol="0">
              <a:spAutoFit/>
            </a:bodyPr>
            <a:lstStyle/>
            <a:p>
              <a:r>
                <a:rPr lang="en-US" sz="1600">
                  <a:solidFill>
                    <a:srgbClr val="FF0000"/>
                  </a:solidFill>
                  <a:latin typeface="+mn-lt"/>
                </a:rPr>
                <a:t>reflection</a:t>
              </a:r>
            </a:p>
          </p:txBody>
        </p:sp>
        <p:sp>
          <p:nvSpPr>
            <p:cNvPr id="51" name="TextBox 50">
              <a:extLst>
                <a:ext uri="{FF2B5EF4-FFF2-40B4-BE49-F238E27FC236}">
                  <a16:creationId xmlns:a16="http://schemas.microsoft.com/office/drawing/2014/main" id="{8A4542DC-F567-4141-AECF-C43797FA527D}"/>
                </a:ext>
              </a:extLst>
            </p:cNvPr>
            <p:cNvSpPr txBox="1"/>
            <p:nvPr/>
          </p:nvSpPr>
          <p:spPr>
            <a:xfrm>
              <a:off x="3120954" y="2829660"/>
              <a:ext cx="1074333" cy="338554"/>
            </a:xfrm>
            <a:prstGeom prst="rect">
              <a:avLst/>
            </a:prstGeom>
            <a:noFill/>
          </p:spPr>
          <p:txBody>
            <a:bodyPr wrap="none" rtlCol="0">
              <a:spAutoFit/>
            </a:bodyPr>
            <a:lstStyle/>
            <a:p>
              <a:r>
                <a:rPr lang="en-US" sz="1600" dirty="0">
                  <a:solidFill>
                    <a:srgbClr val="FF0000"/>
                  </a:solidFill>
                  <a:latin typeface="+mn-lt"/>
                </a:rPr>
                <a:t>scattering</a:t>
              </a:r>
            </a:p>
          </p:txBody>
        </p:sp>
        <p:sp>
          <p:nvSpPr>
            <p:cNvPr id="52" name="TextBox 51">
              <a:extLst>
                <a:ext uri="{FF2B5EF4-FFF2-40B4-BE49-F238E27FC236}">
                  <a16:creationId xmlns:a16="http://schemas.microsoft.com/office/drawing/2014/main" id="{CB092906-F72E-6345-A7AB-C3A0F25DEDFE}"/>
                </a:ext>
              </a:extLst>
            </p:cNvPr>
            <p:cNvSpPr txBox="1"/>
            <p:nvPr/>
          </p:nvSpPr>
          <p:spPr>
            <a:xfrm>
              <a:off x="3001019" y="3780931"/>
              <a:ext cx="1141659" cy="338554"/>
            </a:xfrm>
            <a:prstGeom prst="rect">
              <a:avLst/>
            </a:prstGeom>
            <a:noFill/>
          </p:spPr>
          <p:txBody>
            <a:bodyPr wrap="none" rtlCol="0">
              <a:spAutoFit/>
            </a:bodyPr>
            <a:lstStyle/>
            <a:p>
              <a:r>
                <a:rPr lang="en-US" sz="1600">
                  <a:solidFill>
                    <a:srgbClr val="FF0000"/>
                  </a:solidFill>
                  <a:latin typeface="+mn-lt"/>
                </a:rPr>
                <a:t>absorption</a:t>
              </a:r>
            </a:p>
          </p:txBody>
        </p:sp>
        <p:pic>
          <p:nvPicPr>
            <p:cNvPr id="57" name="Picture 56">
              <a:extLst>
                <a:ext uri="{FF2B5EF4-FFF2-40B4-BE49-F238E27FC236}">
                  <a16:creationId xmlns:a16="http://schemas.microsoft.com/office/drawing/2014/main" id="{7AB2B72B-4363-D449-9D9C-24EBB6C454B7}"/>
                </a:ext>
              </a:extLst>
            </p:cNvPr>
            <p:cNvPicPr>
              <a:picLocks noChangeAspect="1"/>
            </p:cNvPicPr>
            <p:nvPr/>
          </p:nvPicPr>
          <p:blipFill rotWithShape="1">
            <a:blip r:embed="rId5">
              <a:biLevel thresh="75000"/>
            </a:blip>
            <a:srcRect b="20118"/>
            <a:stretch/>
          </p:blipFill>
          <p:spPr>
            <a:xfrm rot="1708653">
              <a:off x="4468833" y="1963861"/>
              <a:ext cx="1548494" cy="932492"/>
            </a:xfrm>
            <a:prstGeom prst="rect">
              <a:avLst/>
            </a:prstGeom>
          </p:spPr>
        </p:pic>
      </p:grpSp>
    </p:spTree>
    <p:extLst>
      <p:ext uri="{BB962C8B-B14F-4D97-AF65-F5344CB8AC3E}">
        <p14:creationId xmlns:p14="http://schemas.microsoft.com/office/powerpoint/2010/main" val="150062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8ECF0-E5EF-5B4C-8A84-B3484226AAB0}"/>
              </a:ext>
            </a:extLst>
          </p:cNvPr>
          <p:cNvSpPr>
            <a:spLocks noGrp="1"/>
          </p:cNvSpPr>
          <p:nvPr>
            <p:ph type="dt" sz="half" idx="2"/>
          </p:nvPr>
        </p:nvSpPr>
        <p:spPr/>
        <p:txBody>
          <a:bodyPr/>
          <a:lstStyle/>
          <a:p>
            <a:fld id="{5C34719C-2497-D546-83D1-6EE09713EC74}" type="datetime1">
              <a:rPr lang="en-US" smtClean="0"/>
              <a:t>7/19/19</a:t>
            </a:fld>
            <a:endParaRPr lang="en-US" dirty="0"/>
          </a:p>
        </p:txBody>
      </p:sp>
      <p:sp>
        <p:nvSpPr>
          <p:cNvPr id="3" name="Footer Placeholder 2">
            <a:extLst>
              <a:ext uri="{FF2B5EF4-FFF2-40B4-BE49-F238E27FC236}">
                <a16:creationId xmlns:a16="http://schemas.microsoft.com/office/drawing/2014/main" id="{3CB7AF62-84D0-A849-A4E0-C255C1D6A89E}"/>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BA584C2-FCC4-924F-83C1-508F878395A5}"/>
              </a:ext>
            </a:extLst>
          </p:cNvPr>
          <p:cNvSpPr>
            <a:spLocks noGrp="1"/>
          </p:cNvSpPr>
          <p:nvPr>
            <p:ph type="sldNum" sz="quarter" idx="4"/>
          </p:nvPr>
        </p:nvSpPr>
        <p:spPr/>
        <p:txBody>
          <a:bodyPr/>
          <a:lstStyle/>
          <a:p>
            <a:fld id="{1BB0B505-5A34-8746-A5A9-793D5E51FFCB}" type="slidenum">
              <a:rPr lang="en-US" smtClean="0"/>
              <a:pPr/>
              <a:t>15</a:t>
            </a:fld>
            <a:endParaRPr lang="en-US" dirty="0"/>
          </a:p>
        </p:txBody>
      </p:sp>
      <p:sp>
        <p:nvSpPr>
          <p:cNvPr id="6" name="Title 5">
            <a:extLst>
              <a:ext uri="{FF2B5EF4-FFF2-40B4-BE49-F238E27FC236}">
                <a16:creationId xmlns:a16="http://schemas.microsoft.com/office/drawing/2014/main" id="{E0B776E4-ADB3-8448-ACB3-A71A73D325DE}"/>
              </a:ext>
            </a:extLst>
          </p:cNvPr>
          <p:cNvSpPr>
            <a:spLocks noGrp="1"/>
          </p:cNvSpPr>
          <p:nvPr>
            <p:ph type="ctrTitle"/>
          </p:nvPr>
        </p:nvSpPr>
        <p:spPr/>
        <p:txBody>
          <a:bodyPr/>
          <a:lstStyle/>
          <a:p>
            <a:r>
              <a:rPr lang="en-US" dirty="0"/>
              <a:t>Validation</a:t>
            </a:r>
          </a:p>
        </p:txBody>
      </p:sp>
      <p:grpSp>
        <p:nvGrpSpPr>
          <p:cNvPr id="7" name="Group 6">
            <a:extLst>
              <a:ext uri="{FF2B5EF4-FFF2-40B4-BE49-F238E27FC236}">
                <a16:creationId xmlns:a16="http://schemas.microsoft.com/office/drawing/2014/main" id="{AA95AC8A-42BC-7E44-8175-A89859197B23}"/>
              </a:ext>
            </a:extLst>
          </p:cNvPr>
          <p:cNvGrpSpPr/>
          <p:nvPr/>
        </p:nvGrpSpPr>
        <p:grpSpPr>
          <a:xfrm>
            <a:off x="262683" y="1574887"/>
            <a:ext cx="8703300" cy="4588228"/>
            <a:chOff x="1612431" y="1371600"/>
            <a:chExt cx="8703300" cy="4588228"/>
          </a:xfrm>
        </p:grpSpPr>
        <p:sp>
          <p:nvSpPr>
            <p:cNvPr id="8" name="TextBox 7">
              <a:extLst>
                <a:ext uri="{FF2B5EF4-FFF2-40B4-BE49-F238E27FC236}">
                  <a16:creationId xmlns:a16="http://schemas.microsoft.com/office/drawing/2014/main" id="{3E2239DE-00D6-8444-B166-A63FDDB5A509}"/>
                </a:ext>
              </a:extLst>
            </p:cNvPr>
            <p:cNvSpPr txBox="1"/>
            <p:nvPr/>
          </p:nvSpPr>
          <p:spPr>
            <a:xfrm>
              <a:off x="4274672" y="1981796"/>
              <a:ext cx="1973728" cy="523220"/>
            </a:xfrm>
            <a:prstGeom prst="rect">
              <a:avLst/>
            </a:prstGeom>
            <a:noFill/>
          </p:spPr>
          <p:txBody>
            <a:bodyPr wrap="square" rtlCol="0">
              <a:spAutoFit/>
            </a:bodyPr>
            <a:lstStyle/>
            <a:p>
              <a:r>
                <a:rPr lang="en-US" sz="1400" dirty="0">
                  <a:solidFill>
                    <a:srgbClr val="FF0000"/>
                  </a:solidFill>
                </a:rPr>
                <a:t>AVIRIS-NG remote measurement</a:t>
              </a:r>
            </a:p>
          </p:txBody>
        </p:sp>
        <p:sp>
          <p:nvSpPr>
            <p:cNvPr id="9" name="TextBox 8">
              <a:extLst>
                <a:ext uri="{FF2B5EF4-FFF2-40B4-BE49-F238E27FC236}">
                  <a16:creationId xmlns:a16="http://schemas.microsoft.com/office/drawing/2014/main" id="{E5B4F41B-B756-7A40-A03C-9AEA64571395}"/>
                </a:ext>
              </a:extLst>
            </p:cNvPr>
            <p:cNvSpPr txBox="1"/>
            <p:nvPr/>
          </p:nvSpPr>
          <p:spPr>
            <a:xfrm>
              <a:off x="5079038" y="2669204"/>
              <a:ext cx="2007563" cy="523220"/>
            </a:xfrm>
            <a:prstGeom prst="rect">
              <a:avLst/>
            </a:prstGeom>
            <a:noFill/>
          </p:spPr>
          <p:txBody>
            <a:bodyPr wrap="square" rtlCol="0">
              <a:spAutoFit/>
            </a:bodyPr>
            <a:lstStyle/>
            <a:p>
              <a:r>
                <a:rPr lang="en-US" sz="1400">
                  <a:solidFill>
                    <a:srgbClr val="0336FF"/>
                  </a:solidFill>
                </a:rPr>
                <a:t>Model from In-situ </a:t>
              </a:r>
              <a:r>
                <a:rPr lang="en-US" sz="1400" dirty="0">
                  <a:solidFill>
                    <a:srgbClr val="0336FF"/>
                  </a:solidFill>
                </a:rPr>
                <a:t>measurement</a:t>
              </a:r>
            </a:p>
          </p:txBody>
        </p:sp>
        <p:grpSp>
          <p:nvGrpSpPr>
            <p:cNvPr id="10" name="Group 9">
              <a:extLst>
                <a:ext uri="{FF2B5EF4-FFF2-40B4-BE49-F238E27FC236}">
                  <a16:creationId xmlns:a16="http://schemas.microsoft.com/office/drawing/2014/main" id="{0DE2896A-CCBB-2D4E-8A70-4522C643F43E}"/>
                </a:ext>
              </a:extLst>
            </p:cNvPr>
            <p:cNvGrpSpPr/>
            <p:nvPr/>
          </p:nvGrpSpPr>
          <p:grpSpPr>
            <a:xfrm>
              <a:off x="1612431" y="1371600"/>
              <a:ext cx="8703300" cy="4588228"/>
              <a:chOff x="88431" y="1371600"/>
              <a:chExt cx="8703300" cy="4588228"/>
            </a:xfrm>
          </p:grpSpPr>
          <p:pic>
            <p:nvPicPr>
              <p:cNvPr id="14" name="Picture 13">
                <a:extLst>
                  <a:ext uri="{FF2B5EF4-FFF2-40B4-BE49-F238E27FC236}">
                    <a16:creationId xmlns:a16="http://schemas.microsoft.com/office/drawing/2014/main" id="{CB7B2A61-036C-1D46-BE5C-2B0C4D36ADCD}"/>
                  </a:ext>
                </a:extLst>
              </p:cNvPr>
              <p:cNvPicPr>
                <a:picLocks noChangeAspect="1"/>
              </p:cNvPicPr>
              <p:nvPr/>
            </p:nvPicPr>
            <p:blipFill rotWithShape="1">
              <a:blip r:embed="rId2">
                <a:extLst>
                  <a:ext uri="{28A0092B-C50C-407E-A947-70E740481C1C}">
                    <a14:useLocalDpi xmlns:a14="http://schemas.microsoft.com/office/drawing/2010/main" val="0"/>
                  </a:ext>
                </a:extLst>
              </a:blip>
              <a:srcRect t="8168"/>
              <a:stretch/>
            </p:blipFill>
            <p:spPr>
              <a:xfrm>
                <a:off x="88431" y="1371600"/>
                <a:ext cx="8703300" cy="4588228"/>
              </a:xfrm>
              <a:prstGeom prst="rect">
                <a:avLst/>
              </a:prstGeom>
            </p:spPr>
          </p:pic>
          <p:sp>
            <p:nvSpPr>
              <p:cNvPr id="15" name="Rectangle 14">
                <a:extLst>
                  <a:ext uri="{FF2B5EF4-FFF2-40B4-BE49-F238E27FC236}">
                    <a16:creationId xmlns:a16="http://schemas.microsoft.com/office/drawing/2014/main" id="{6E8C3FD5-39E1-AF41-ABB3-F402D89F79CE}"/>
                  </a:ext>
                </a:extLst>
              </p:cNvPr>
              <p:cNvSpPr/>
              <p:nvPr/>
            </p:nvSpPr>
            <p:spPr>
              <a:xfrm>
                <a:off x="4571999" y="1463322"/>
                <a:ext cx="4098561" cy="9269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1" name="TextBox 10">
              <a:extLst>
                <a:ext uri="{FF2B5EF4-FFF2-40B4-BE49-F238E27FC236}">
                  <a16:creationId xmlns:a16="http://schemas.microsoft.com/office/drawing/2014/main" id="{A7D181FB-DD3F-FB42-9651-57E20A9C6AFF}"/>
                </a:ext>
              </a:extLst>
            </p:cNvPr>
            <p:cNvSpPr txBox="1"/>
            <p:nvPr/>
          </p:nvSpPr>
          <p:spPr>
            <a:xfrm>
              <a:off x="3250333" y="4552795"/>
              <a:ext cx="1973728" cy="338554"/>
            </a:xfrm>
            <a:prstGeom prst="rect">
              <a:avLst/>
            </a:prstGeom>
            <a:noFill/>
          </p:spPr>
          <p:txBody>
            <a:bodyPr wrap="square" rtlCol="0">
              <a:spAutoFit/>
            </a:bodyPr>
            <a:lstStyle/>
            <a:p>
              <a:r>
                <a:rPr lang="en-US" sz="1600" dirty="0"/>
                <a:t>Residual</a:t>
              </a:r>
            </a:p>
          </p:txBody>
        </p:sp>
        <p:sp>
          <p:nvSpPr>
            <p:cNvPr id="12" name="TextBox 11">
              <a:extLst>
                <a:ext uri="{FF2B5EF4-FFF2-40B4-BE49-F238E27FC236}">
                  <a16:creationId xmlns:a16="http://schemas.microsoft.com/office/drawing/2014/main" id="{4C6408FC-63BD-604D-A51F-EE2EE98CA15F}"/>
                </a:ext>
              </a:extLst>
            </p:cNvPr>
            <p:cNvSpPr txBox="1"/>
            <p:nvPr/>
          </p:nvSpPr>
          <p:spPr>
            <a:xfrm>
              <a:off x="4738893" y="2930814"/>
              <a:ext cx="1045286" cy="338554"/>
            </a:xfrm>
            <a:prstGeom prst="rect">
              <a:avLst/>
            </a:prstGeom>
            <a:noFill/>
          </p:spPr>
          <p:txBody>
            <a:bodyPr wrap="none" rtlCol="0">
              <a:spAutoFit/>
            </a:bodyPr>
            <a:lstStyle/>
            <a:p>
              <a:r>
                <a:rPr lang="en-US" sz="1600" dirty="0">
                  <a:solidFill>
                    <a:srgbClr val="FF0000"/>
                  </a:solidFill>
                </a:rPr>
                <a:t>AVIRIS-NG</a:t>
              </a:r>
            </a:p>
          </p:txBody>
        </p:sp>
        <p:sp>
          <p:nvSpPr>
            <p:cNvPr id="13" name="TextBox 12">
              <a:extLst>
                <a:ext uri="{FF2B5EF4-FFF2-40B4-BE49-F238E27FC236}">
                  <a16:creationId xmlns:a16="http://schemas.microsoft.com/office/drawing/2014/main" id="{333B9864-1898-234B-8962-92D8533A9C2D}"/>
                </a:ext>
              </a:extLst>
            </p:cNvPr>
            <p:cNvSpPr txBox="1"/>
            <p:nvPr/>
          </p:nvSpPr>
          <p:spPr>
            <a:xfrm>
              <a:off x="5247678" y="3278001"/>
              <a:ext cx="2001445" cy="338554"/>
            </a:xfrm>
            <a:prstGeom prst="rect">
              <a:avLst/>
            </a:prstGeom>
            <a:noFill/>
          </p:spPr>
          <p:txBody>
            <a:bodyPr wrap="none" rtlCol="0">
              <a:spAutoFit/>
            </a:bodyPr>
            <a:lstStyle/>
            <a:p>
              <a:r>
                <a:rPr lang="en-US" sz="1600" dirty="0">
                  <a:solidFill>
                    <a:srgbClr val="0336FF"/>
                  </a:solidFill>
                </a:rPr>
                <a:t>MODTRAN simulation</a:t>
              </a:r>
            </a:p>
          </p:txBody>
        </p:sp>
      </p:grpSp>
      <p:pic>
        <p:nvPicPr>
          <p:cNvPr id="16" name="Picture 15">
            <a:extLst>
              <a:ext uri="{FF2B5EF4-FFF2-40B4-BE49-F238E27FC236}">
                <a16:creationId xmlns:a16="http://schemas.microsoft.com/office/drawing/2014/main" id="{1357E98E-CC02-1441-A3C2-C6AB3BCF192D}"/>
              </a:ext>
            </a:extLst>
          </p:cNvPr>
          <p:cNvPicPr>
            <a:picLocks noChangeAspect="1"/>
          </p:cNvPicPr>
          <p:nvPr/>
        </p:nvPicPr>
        <p:blipFill rotWithShape="1">
          <a:blip r:embed="rId3"/>
          <a:srcRect l="15888" t="15805" r="15828" b="3408"/>
          <a:stretch/>
        </p:blipFill>
        <p:spPr>
          <a:xfrm>
            <a:off x="4695790" y="626533"/>
            <a:ext cx="3920298" cy="2512340"/>
          </a:xfrm>
          <a:prstGeom prst="rect">
            <a:avLst/>
          </a:prstGeom>
        </p:spPr>
      </p:pic>
    </p:spTree>
    <p:extLst>
      <p:ext uri="{BB962C8B-B14F-4D97-AF65-F5344CB8AC3E}">
        <p14:creationId xmlns:p14="http://schemas.microsoft.com/office/powerpoint/2010/main" val="167814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solidFill>
                  <a:srgbClr val="BA0C2F"/>
                </a:solidFill>
              </a:rPr>
              <a:t>1/16/2017</a:t>
            </a:r>
            <a:endParaRPr lang="en-US" dirty="0">
              <a:solidFill>
                <a:srgbClr val="BA0C2F"/>
              </a:solidFill>
            </a:endParaRPr>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16</a:t>
            </a:fld>
            <a:endParaRPr lang="en-US" dirty="0"/>
          </a:p>
        </p:txBody>
      </p:sp>
      <p:sp>
        <p:nvSpPr>
          <p:cNvPr id="7" name="Text Placeholder 6">
            <a:extLst>
              <a:ext uri="{FF2B5EF4-FFF2-40B4-BE49-F238E27FC236}">
                <a16:creationId xmlns:a16="http://schemas.microsoft.com/office/drawing/2014/main" id="{05574E11-9906-224D-9884-C4F7F499C7EC}"/>
              </a:ext>
            </a:extLst>
          </p:cNvPr>
          <p:cNvSpPr>
            <a:spLocks noGrp="1"/>
          </p:cNvSpPr>
          <p:nvPr>
            <p:ph type="body" sz="quarter" idx="14"/>
          </p:nvPr>
        </p:nvSpPr>
        <p:spPr/>
        <p:txBody>
          <a:bodyPr/>
          <a:lstStyle/>
          <a:p>
            <a:endParaRPr lang="en-US"/>
          </a:p>
        </p:txBody>
      </p:sp>
      <p:sp>
        <p:nvSpPr>
          <p:cNvPr id="5" name="Title 4"/>
          <p:cNvSpPr>
            <a:spLocks noGrp="1"/>
          </p:cNvSpPr>
          <p:nvPr>
            <p:ph type="ctrTitle"/>
          </p:nvPr>
        </p:nvSpPr>
        <p:spPr/>
        <p:txBody>
          <a:bodyPr/>
          <a:lstStyle/>
          <a:p>
            <a:r>
              <a:rPr lang="en-US" dirty="0"/>
              <a:t>Other artifacts</a:t>
            </a:r>
          </a:p>
        </p:txBody>
      </p:sp>
      <p:grpSp>
        <p:nvGrpSpPr>
          <p:cNvPr id="11" name="Group 10">
            <a:extLst>
              <a:ext uri="{FF2B5EF4-FFF2-40B4-BE49-F238E27FC236}">
                <a16:creationId xmlns:a16="http://schemas.microsoft.com/office/drawing/2014/main" id="{600643FD-0762-3D42-9E6B-0956B00DBF5F}"/>
              </a:ext>
            </a:extLst>
          </p:cNvPr>
          <p:cNvGrpSpPr/>
          <p:nvPr/>
        </p:nvGrpSpPr>
        <p:grpSpPr>
          <a:xfrm>
            <a:off x="454026" y="2011882"/>
            <a:ext cx="8237411" cy="4224267"/>
            <a:chOff x="454026" y="2011882"/>
            <a:chExt cx="8237411" cy="4224267"/>
          </a:xfrm>
        </p:grpSpPr>
        <p:sp>
          <p:nvSpPr>
            <p:cNvPr id="34" name="Oval 33">
              <a:extLst>
                <a:ext uri="{FF2B5EF4-FFF2-40B4-BE49-F238E27FC236}">
                  <a16:creationId xmlns:a16="http://schemas.microsoft.com/office/drawing/2014/main" id="{38F0C013-883B-D048-8E07-C83C4174AB01}"/>
                </a:ext>
              </a:extLst>
            </p:cNvPr>
            <p:cNvSpPr/>
            <p:nvPr/>
          </p:nvSpPr>
          <p:spPr>
            <a:xfrm>
              <a:off x="7257126" y="2319552"/>
              <a:ext cx="1434311" cy="2570542"/>
            </a:xfrm>
            <a:prstGeom prst="ellipse">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latin typeface="Times" pitchFamily="2" charset="0"/>
              </a:endParaRPr>
            </a:p>
          </p:txBody>
        </p:sp>
        <p:sp>
          <p:nvSpPr>
            <p:cNvPr id="6" name="Oval 5">
              <a:extLst>
                <a:ext uri="{FF2B5EF4-FFF2-40B4-BE49-F238E27FC236}">
                  <a16:creationId xmlns:a16="http://schemas.microsoft.com/office/drawing/2014/main" id="{48B4D44B-F496-5B46-87AA-8213A0999AB9}"/>
                </a:ext>
              </a:extLst>
            </p:cNvPr>
            <p:cNvSpPr/>
            <p:nvPr/>
          </p:nvSpPr>
          <p:spPr>
            <a:xfrm>
              <a:off x="5259946" y="2446909"/>
              <a:ext cx="1825606" cy="3110412"/>
            </a:xfrm>
            <a:prstGeom prst="ellipse">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latin typeface="Times" pitchFamily="2" charset="0"/>
              </a:endParaRPr>
            </a:p>
          </p:txBody>
        </p:sp>
        <p:sp>
          <p:nvSpPr>
            <p:cNvPr id="33" name="Oval 32">
              <a:extLst>
                <a:ext uri="{FF2B5EF4-FFF2-40B4-BE49-F238E27FC236}">
                  <a16:creationId xmlns:a16="http://schemas.microsoft.com/office/drawing/2014/main" id="{EFB0CA81-0F82-1642-9F06-4732E322C064}"/>
                </a:ext>
              </a:extLst>
            </p:cNvPr>
            <p:cNvSpPr/>
            <p:nvPr/>
          </p:nvSpPr>
          <p:spPr>
            <a:xfrm>
              <a:off x="1323562" y="3371921"/>
              <a:ext cx="3826106" cy="2609154"/>
            </a:xfrm>
            <a:prstGeom prst="ellipse">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Times" pitchFamily="2" charset="0"/>
              </a:endParaRPr>
            </a:p>
          </p:txBody>
        </p:sp>
        <p:cxnSp>
          <p:nvCxnSpPr>
            <p:cNvPr id="9" name="Straight Arrow Connector 8"/>
            <p:cNvCxnSpPr>
              <a:cxnSpLocks/>
            </p:cNvCxnSpPr>
            <p:nvPr/>
          </p:nvCxnSpPr>
          <p:spPr>
            <a:xfrm flipV="1">
              <a:off x="1446028" y="2011882"/>
              <a:ext cx="12636" cy="3814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cxnSpLocks/>
            </p:cNvCxnSpPr>
            <p:nvPr/>
          </p:nvCxnSpPr>
          <p:spPr>
            <a:xfrm>
              <a:off x="1446028" y="5826642"/>
              <a:ext cx="71029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1679949" y="5826642"/>
              <a:ext cx="1390124" cy="369332"/>
            </a:xfrm>
            <a:prstGeom prst="rect">
              <a:avLst/>
            </a:prstGeom>
            <a:noFill/>
          </p:spPr>
          <p:txBody>
            <a:bodyPr wrap="none" rtlCol="0">
              <a:spAutoFit/>
            </a:bodyPr>
            <a:lstStyle/>
            <a:p>
              <a:r>
                <a:rPr lang="en-US" b="1" dirty="0">
                  <a:solidFill>
                    <a:srgbClr val="BA0C2F"/>
                  </a:solidFill>
                  <a:latin typeface="Times" pitchFamily="2" charset="0"/>
                </a:rPr>
                <a:t>milliseconds</a:t>
              </a:r>
            </a:p>
          </p:txBody>
        </p:sp>
        <p:sp>
          <p:nvSpPr>
            <p:cNvPr id="15" name="TextBox 14"/>
            <p:cNvSpPr txBox="1"/>
            <p:nvPr/>
          </p:nvSpPr>
          <p:spPr>
            <a:xfrm>
              <a:off x="3804873" y="5826642"/>
              <a:ext cx="966931" cy="369332"/>
            </a:xfrm>
            <a:prstGeom prst="rect">
              <a:avLst/>
            </a:prstGeom>
            <a:noFill/>
          </p:spPr>
          <p:txBody>
            <a:bodyPr wrap="none" rtlCol="0">
              <a:spAutoFit/>
            </a:bodyPr>
            <a:lstStyle/>
            <a:p>
              <a:r>
                <a:rPr lang="en-US" b="1" dirty="0">
                  <a:solidFill>
                    <a:srgbClr val="BA0C2F"/>
                  </a:solidFill>
                  <a:latin typeface="Times" pitchFamily="2" charset="0"/>
                </a:rPr>
                <a:t>minutes</a:t>
              </a:r>
            </a:p>
          </p:txBody>
        </p:sp>
        <p:sp>
          <p:nvSpPr>
            <p:cNvPr id="16" name="TextBox 15"/>
            <p:cNvSpPr txBox="1"/>
            <p:nvPr/>
          </p:nvSpPr>
          <p:spPr>
            <a:xfrm>
              <a:off x="5656821" y="5866817"/>
              <a:ext cx="915635" cy="369332"/>
            </a:xfrm>
            <a:prstGeom prst="rect">
              <a:avLst/>
            </a:prstGeom>
            <a:noFill/>
          </p:spPr>
          <p:txBody>
            <a:bodyPr wrap="none" rtlCol="0">
              <a:spAutoFit/>
            </a:bodyPr>
            <a:lstStyle/>
            <a:p>
              <a:r>
                <a:rPr lang="en-US" b="1" dirty="0">
                  <a:solidFill>
                    <a:srgbClr val="BA0C2F"/>
                  </a:solidFill>
                  <a:latin typeface="Times" pitchFamily="2" charset="0"/>
                </a:rPr>
                <a:t>months</a:t>
              </a:r>
            </a:p>
          </p:txBody>
        </p:sp>
        <p:sp>
          <p:nvSpPr>
            <p:cNvPr id="18" name="TextBox 17"/>
            <p:cNvSpPr txBox="1"/>
            <p:nvPr/>
          </p:nvSpPr>
          <p:spPr>
            <a:xfrm>
              <a:off x="491097" y="2643854"/>
              <a:ext cx="924357" cy="667057"/>
            </a:xfrm>
            <a:prstGeom prst="rect">
              <a:avLst/>
            </a:prstGeom>
            <a:noFill/>
          </p:spPr>
          <p:txBody>
            <a:bodyPr wrap="square" rtlCol="0">
              <a:spAutoFit/>
            </a:bodyPr>
            <a:lstStyle/>
            <a:p>
              <a:pPr algn="r"/>
              <a:r>
                <a:rPr lang="en-US" b="1" dirty="0">
                  <a:solidFill>
                    <a:srgbClr val="BA0C2F"/>
                  </a:solidFill>
                  <a:latin typeface="Times" pitchFamily="2" charset="0"/>
                </a:rPr>
                <a:t>Whole FPA</a:t>
              </a:r>
            </a:p>
          </p:txBody>
        </p:sp>
        <p:sp>
          <p:nvSpPr>
            <p:cNvPr id="19" name="TextBox 18"/>
            <p:cNvSpPr txBox="1"/>
            <p:nvPr/>
          </p:nvSpPr>
          <p:spPr>
            <a:xfrm>
              <a:off x="454026" y="3615090"/>
              <a:ext cx="944486" cy="923330"/>
            </a:xfrm>
            <a:prstGeom prst="rect">
              <a:avLst/>
            </a:prstGeom>
            <a:noFill/>
          </p:spPr>
          <p:txBody>
            <a:bodyPr wrap="square" rtlCol="0">
              <a:spAutoFit/>
            </a:bodyPr>
            <a:lstStyle/>
            <a:p>
              <a:pPr algn="r"/>
              <a:r>
                <a:rPr lang="en-US" b="1" dirty="0">
                  <a:solidFill>
                    <a:srgbClr val="BA0C2F"/>
                  </a:solidFill>
                  <a:latin typeface="Times" pitchFamily="2" charset="0"/>
                </a:rPr>
                <a:t>FPA sub-region</a:t>
              </a:r>
            </a:p>
          </p:txBody>
        </p:sp>
        <p:sp>
          <p:nvSpPr>
            <p:cNvPr id="20" name="TextBox 19"/>
            <p:cNvSpPr txBox="1"/>
            <p:nvPr/>
          </p:nvSpPr>
          <p:spPr>
            <a:xfrm>
              <a:off x="491096" y="5106565"/>
              <a:ext cx="983781" cy="646331"/>
            </a:xfrm>
            <a:prstGeom prst="rect">
              <a:avLst/>
            </a:prstGeom>
            <a:noFill/>
          </p:spPr>
          <p:txBody>
            <a:bodyPr wrap="square" rtlCol="0">
              <a:spAutoFit/>
            </a:bodyPr>
            <a:lstStyle/>
            <a:p>
              <a:pPr algn="r"/>
              <a:r>
                <a:rPr lang="en-US" b="1" dirty="0">
                  <a:solidFill>
                    <a:srgbClr val="BA0C2F"/>
                  </a:solidFill>
                  <a:latin typeface="Times" pitchFamily="2" charset="0"/>
                </a:rPr>
                <a:t>FPA element</a:t>
              </a:r>
            </a:p>
          </p:txBody>
        </p:sp>
        <p:sp>
          <p:nvSpPr>
            <p:cNvPr id="21" name="TextBox 20"/>
            <p:cNvSpPr txBox="1"/>
            <p:nvPr/>
          </p:nvSpPr>
          <p:spPr>
            <a:xfrm>
              <a:off x="5586289" y="4728980"/>
              <a:ext cx="1056700" cy="369332"/>
            </a:xfrm>
            <a:prstGeom prst="rect">
              <a:avLst/>
            </a:prstGeom>
            <a:noFill/>
          </p:spPr>
          <p:txBody>
            <a:bodyPr wrap="none" rtlCol="0">
              <a:spAutoFit/>
            </a:bodyPr>
            <a:lstStyle/>
            <a:p>
              <a:pPr algn="ctr"/>
              <a:r>
                <a:rPr lang="en-US" dirty="0">
                  <a:latin typeface="Times" pitchFamily="2" charset="0"/>
                </a:rPr>
                <a:t>Flat field</a:t>
              </a:r>
            </a:p>
          </p:txBody>
        </p:sp>
        <p:sp>
          <p:nvSpPr>
            <p:cNvPr id="22" name="TextBox 21"/>
            <p:cNvSpPr txBox="1"/>
            <p:nvPr/>
          </p:nvSpPr>
          <p:spPr>
            <a:xfrm>
              <a:off x="5470838" y="2745137"/>
              <a:ext cx="1403822" cy="584775"/>
            </a:xfrm>
            <a:prstGeom prst="rect">
              <a:avLst/>
            </a:prstGeom>
            <a:noFill/>
          </p:spPr>
          <p:txBody>
            <a:bodyPr wrap="square" rtlCol="0">
              <a:spAutoFit/>
            </a:bodyPr>
            <a:lstStyle/>
            <a:p>
              <a:pPr algn="ctr"/>
              <a:r>
                <a:rPr lang="en-US" sz="1600" dirty="0">
                  <a:latin typeface="Times" pitchFamily="2" charset="0"/>
                </a:rPr>
                <a:t>NIST radiometry</a:t>
              </a:r>
            </a:p>
          </p:txBody>
        </p:sp>
        <p:sp>
          <p:nvSpPr>
            <p:cNvPr id="23" name="TextBox 22"/>
            <p:cNvSpPr txBox="1"/>
            <p:nvPr/>
          </p:nvSpPr>
          <p:spPr>
            <a:xfrm>
              <a:off x="5348755" y="3623054"/>
              <a:ext cx="1562702" cy="830997"/>
            </a:xfrm>
            <a:prstGeom prst="rect">
              <a:avLst/>
            </a:prstGeom>
            <a:noFill/>
          </p:spPr>
          <p:txBody>
            <a:bodyPr wrap="square" rtlCol="0">
              <a:spAutoFit/>
            </a:bodyPr>
            <a:lstStyle/>
            <a:p>
              <a:pPr algn="ctr"/>
              <a:r>
                <a:rPr lang="en-US" sz="1600" dirty="0">
                  <a:latin typeface="Times" pitchFamily="2" charset="0"/>
                </a:rPr>
                <a:t>Atmospheric wavelength tuning</a:t>
              </a:r>
            </a:p>
          </p:txBody>
        </p:sp>
        <p:sp>
          <p:nvSpPr>
            <p:cNvPr id="26" name="TextBox 25"/>
            <p:cNvSpPr txBox="1"/>
            <p:nvPr/>
          </p:nvSpPr>
          <p:spPr>
            <a:xfrm rot="10800000" flipV="1">
              <a:off x="1573619" y="5318739"/>
              <a:ext cx="1684962" cy="338554"/>
            </a:xfrm>
            <a:prstGeom prst="rect">
              <a:avLst/>
            </a:prstGeom>
            <a:noFill/>
          </p:spPr>
          <p:txBody>
            <a:bodyPr wrap="square" rtlCol="0">
              <a:spAutoFit/>
            </a:bodyPr>
            <a:lstStyle/>
            <a:p>
              <a:pPr algn="ctr"/>
              <a:r>
                <a:rPr lang="en-US" sz="1600">
                  <a:latin typeface="Times" pitchFamily="2" charset="0"/>
                </a:rPr>
                <a:t>Pedestal shift</a:t>
              </a:r>
              <a:endParaRPr lang="en-US" sz="1600" dirty="0">
                <a:latin typeface="Times" pitchFamily="2" charset="0"/>
              </a:endParaRPr>
            </a:p>
          </p:txBody>
        </p:sp>
        <p:sp>
          <p:nvSpPr>
            <p:cNvPr id="27" name="TextBox 26"/>
            <p:cNvSpPr txBox="1"/>
            <p:nvPr/>
          </p:nvSpPr>
          <p:spPr>
            <a:xfrm rot="10800000" flipV="1">
              <a:off x="3476243" y="5290826"/>
              <a:ext cx="1684962" cy="338554"/>
            </a:xfrm>
            <a:prstGeom prst="rect">
              <a:avLst/>
            </a:prstGeom>
            <a:noFill/>
          </p:spPr>
          <p:txBody>
            <a:bodyPr wrap="square" rtlCol="0">
              <a:spAutoFit/>
            </a:bodyPr>
            <a:lstStyle/>
            <a:p>
              <a:pPr algn="ctr"/>
              <a:r>
                <a:rPr lang="en-US" sz="1600" dirty="0">
                  <a:latin typeface="Times" pitchFamily="2" charset="0"/>
                </a:rPr>
                <a:t>Dark offset</a:t>
              </a:r>
            </a:p>
          </p:txBody>
        </p:sp>
        <p:sp>
          <p:nvSpPr>
            <p:cNvPr id="28" name="TextBox 27"/>
            <p:cNvSpPr txBox="1"/>
            <p:nvPr/>
          </p:nvSpPr>
          <p:spPr>
            <a:xfrm rot="10800000" flipV="1">
              <a:off x="3329889" y="4634545"/>
              <a:ext cx="1958906" cy="338554"/>
            </a:xfrm>
            <a:prstGeom prst="rect">
              <a:avLst/>
            </a:prstGeom>
            <a:noFill/>
          </p:spPr>
          <p:txBody>
            <a:bodyPr wrap="square" rtlCol="0">
              <a:spAutoFit/>
            </a:bodyPr>
            <a:lstStyle/>
            <a:p>
              <a:pPr algn="ctr"/>
              <a:r>
                <a:rPr lang="en-US" sz="1600" dirty="0">
                  <a:latin typeface="Times" pitchFamily="2" charset="0"/>
                </a:rPr>
                <a:t>Markov </a:t>
              </a:r>
              <a:r>
                <a:rPr lang="en-US" sz="1600" dirty="0" err="1">
                  <a:latin typeface="Times" pitchFamily="2" charset="0"/>
                </a:rPr>
                <a:t>destriping</a:t>
              </a:r>
              <a:endParaRPr lang="en-US" sz="1600" dirty="0">
                <a:latin typeface="Times" pitchFamily="2" charset="0"/>
              </a:endParaRPr>
            </a:p>
          </p:txBody>
        </p:sp>
        <p:sp>
          <p:nvSpPr>
            <p:cNvPr id="32" name="TextBox 31"/>
            <p:cNvSpPr txBox="1"/>
            <p:nvPr/>
          </p:nvSpPr>
          <p:spPr>
            <a:xfrm rot="10800000" flipV="1">
              <a:off x="1573619" y="3931235"/>
              <a:ext cx="1684962" cy="338554"/>
            </a:xfrm>
            <a:prstGeom prst="rect">
              <a:avLst/>
            </a:prstGeom>
            <a:noFill/>
          </p:spPr>
          <p:txBody>
            <a:bodyPr wrap="square" rtlCol="0">
              <a:spAutoFit/>
            </a:bodyPr>
            <a:lstStyle/>
            <a:p>
              <a:pPr algn="ctr"/>
              <a:r>
                <a:rPr lang="en-US" sz="1600" dirty="0">
                  <a:latin typeface="Times" pitchFamily="2" charset="0"/>
                </a:rPr>
                <a:t>Panel Ghost</a:t>
              </a:r>
            </a:p>
          </p:txBody>
        </p:sp>
        <p:sp>
          <p:nvSpPr>
            <p:cNvPr id="36" name="TextBox 35"/>
            <p:cNvSpPr txBox="1"/>
            <p:nvPr/>
          </p:nvSpPr>
          <p:spPr>
            <a:xfrm>
              <a:off x="7633338" y="5866817"/>
              <a:ext cx="710451" cy="369332"/>
            </a:xfrm>
            <a:prstGeom prst="rect">
              <a:avLst/>
            </a:prstGeom>
            <a:noFill/>
          </p:spPr>
          <p:txBody>
            <a:bodyPr wrap="none" rtlCol="0">
              <a:spAutoFit/>
            </a:bodyPr>
            <a:lstStyle/>
            <a:p>
              <a:r>
                <a:rPr lang="en-US" b="1" dirty="0">
                  <a:solidFill>
                    <a:srgbClr val="BA0C2F"/>
                  </a:solidFill>
                  <a:latin typeface="Times" pitchFamily="2" charset="0"/>
                </a:rPr>
                <a:t>years</a:t>
              </a:r>
            </a:p>
          </p:txBody>
        </p:sp>
        <p:sp>
          <p:nvSpPr>
            <p:cNvPr id="37" name="TextBox 36"/>
            <p:cNvSpPr txBox="1"/>
            <p:nvPr/>
          </p:nvSpPr>
          <p:spPr>
            <a:xfrm>
              <a:off x="7411927" y="3623054"/>
              <a:ext cx="1220368" cy="830997"/>
            </a:xfrm>
            <a:prstGeom prst="rect">
              <a:avLst/>
            </a:prstGeom>
            <a:noFill/>
          </p:spPr>
          <p:txBody>
            <a:bodyPr wrap="square" rtlCol="0">
              <a:spAutoFit/>
            </a:bodyPr>
            <a:lstStyle/>
            <a:p>
              <a:pPr algn="ctr"/>
              <a:r>
                <a:rPr lang="en-US" sz="1600" dirty="0">
                  <a:latin typeface="Times" pitchFamily="2" charset="0"/>
                </a:rPr>
                <a:t>Laboratory wavelength calibration</a:t>
              </a:r>
            </a:p>
          </p:txBody>
        </p:sp>
        <p:sp>
          <p:nvSpPr>
            <p:cNvPr id="24" name="TextBox 23">
              <a:extLst>
                <a:ext uri="{FF2B5EF4-FFF2-40B4-BE49-F238E27FC236}">
                  <a16:creationId xmlns:a16="http://schemas.microsoft.com/office/drawing/2014/main" id="{884DB312-F3ED-934C-A802-B0AA69F75E21}"/>
                </a:ext>
              </a:extLst>
            </p:cNvPr>
            <p:cNvSpPr txBox="1"/>
            <p:nvPr/>
          </p:nvSpPr>
          <p:spPr>
            <a:xfrm>
              <a:off x="7414108" y="2590938"/>
              <a:ext cx="1134913" cy="584775"/>
            </a:xfrm>
            <a:prstGeom prst="rect">
              <a:avLst/>
            </a:prstGeom>
            <a:noFill/>
          </p:spPr>
          <p:txBody>
            <a:bodyPr wrap="square" rtlCol="0">
              <a:spAutoFit/>
            </a:bodyPr>
            <a:lstStyle/>
            <a:p>
              <a:pPr algn="ctr"/>
              <a:r>
                <a:rPr lang="en-US" sz="1600" dirty="0">
                  <a:latin typeface="Times" pitchFamily="2" charset="0"/>
                </a:rPr>
                <a:t>SRF correction</a:t>
              </a:r>
            </a:p>
          </p:txBody>
        </p:sp>
        <p:sp>
          <p:nvSpPr>
            <p:cNvPr id="25" name="TextBox 24">
              <a:extLst>
                <a:ext uri="{FF2B5EF4-FFF2-40B4-BE49-F238E27FC236}">
                  <a16:creationId xmlns:a16="http://schemas.microsoft.com/office/drawing/2014/main" id="{10EE0248-4977-584B-BB64-0ED8349A5496}"/>
                </a:ext>
              </a:extLst>
            </p:cNvPr>
            <p:cNvSpPr txBox="1"/>
            <p:nvPr/>
          </p:nvSpPr>
          <p:spPr>
            <a:xfrm>
              <a:off x="1458664" y="4493671"/>
              <a:ext cx="1799917" cy="584775"/>
            </a:xfrm>
            <a:prstGeom prst="rect">
              <a:avLst/>
            </a:prstGeom>
            <a:noFill/>
          </p:spPr>
          <p:txBody>
            <a:bodyPr wrap="square" rtlCol="0">
              <a:spAutoFit/>
            </a:bodyPr>
            <a:lstStyle/>
            <a:p>
              <a:pPr algn="ctr"/>
              <a:r>
                <a:rPr lang="en-US" sz="1600" dirty="0">
                  <a:latin typeface="Times" pitchFamily="2" charset="0"/>
                </a:rPr>
                <a:t>“Bad element” replacement</a:t>
              </a:r>
            </a:p>
          </p:txBody>
        </p:sp>
        <p:sp>
          <p:nvSpPr>
            <p:cNvPr id="35" name="TextBox 34">
              <a:extLst>
                <a:ext uri="{FF2B5EF4-FFF2-40B4-BE49-F238E27FC236}">
                  <a16:creationId xmlns:a16="http://schemas.microsoft.com/office/drawing/2014/main" id="{E62A80E0-206A-1D4C-86F9-1F485197DD0E}"/>
                </a:ext>
              </a:extLst>
            </p:cNvPr>
            <p:cNvSpPr txBox="1"/>
            <p:nvPr/>
          </p:nvSpPr>
          <p:spPr>
            <a:xfrm rot="10800000" flipV="1">
              <a:off x="2080081" y="2782632"/>
              <a:ext cx="1785671" cy="584775"/>
            </a:xfrm>
            <a:prstGeom prst="rect">
              <a:avLst/>
            </a:prstGeom>
            <a:noFill/>
          </p:spPr>
          <p:txBody>
            <a:bodyPr wrap="square" rtlCol="0">
              <a:spAutoFit/>
            </a:bodyPr>
            <a:lstStyle/>
            <a:p>
              <a:pPr algn="ctr"/>
              <a:r>
                <a:rPr lang="en-US" sz="1600" b="1" dirty="0">
                  <a:solidFill>
                    <a:srgbClr val="0070C0"/>
                  </a:solidFill>
                  <a:latin typeface="Times" pitchFamily="2" charset="0"/>
                </a:rPr>
                <a:t>Electronic and thermal effects</a:t>
              </a:r>
            </a:p>
          </p:txBody>
        </p:sp>
        <p:sp>
          <p:nvSpPr>
            <p:cNvPr id="39" name="TextBox 38">
              <a:extLst>
                <a:ext uri="{FF2B5EF4-FFF2-40B4-BE49-F238E27FC236}">
                  <a16:creationId xmlns:a16="http://schemas.microsoft.com/office/drawing/2014/main" id="{D2B89E75-B11F-C344-A513-E3F7D5DF1A19}"/>
                </a:ext>
              </a:extLst>
            </p:cNvPr>
            <p:cNvSpPr txBox="1"/>
            <p:nvPr/>
          </p:nvSpPr>
          <p:spPr>
            <a:xfrm rot="10800000" flipV="1">
              <a:off x="4234767" y="2394713"/>
              <a:ext cx="1684962" cy="584775"/>
            </a:xfrm>
            <a:prstGeom prst="rect">
              <a:avLst/>
            </a:prstGeom>
            <a:noFill/>
          </p:spPr>
          <p:txBody>
            <a:bodyPr wrap="square" rtlCol="0">
              <a:spAutoFit/>
            </a:bodyPr>
            <a:lstStyle/>
            <a:p>
              <a:pPr algn="ctr"/>
              <a:r>
                <a:rPr lang="en-US" sz="1600" b="1" dirty="0">
                  <a:solidFill>
                    <a:srgbClr val="0070C0"/>
                  </a:solidFill>
                  <a:latin typeface="Times" pitchFamily="2" charset="0"/>
                </a:rPr>
                <a:t> Detector and alignment  </a:t>
              </a:r>
            </a:p>
          </p:txBody>
        </p:sp>
        <p:sp>
          <p:nvSpPr>
            <p:cNvPr id="40" name="TextBox 39">
              <a:extLst>
                <a:ext uri="{FF2B5EF4-FFF2-40B4-BE49-F238E27FC236}">
                  <a16:creationId xmlns:a16="http://schemas.microsoft.com/office/drawing/2014/main" id="{F39B11DD-AFC6-BF4C-9554-DAF014E09643}"/>
                </a:ext>
              </a:extLst>
            </p:cNvPr>
            <p:cNvSpPr txBox="1"/>
            <p:nvPr/>
          </p:nvSpPr>
          <p:spPr>
            <a:xfrm rot="10800000" flipV="1">
              <a:off x="6624282" y="2020273"/>
              <a:ext cx="1563753" cy="338554"/>
            </a:xfrm>
            <a:prstGeom prst="rect">
              <a:avLst/>
            </a:prstGeom>
            <a:noFill/>
          </p:spPr>
          <p:txBody>
            <a:bodyPr wrap="square" rtlCol="0">
              <a:spAutoFit/>
            </a:bodyPr>
            <a:lstStyle/>
            <a:p>
              <a:pPr algn="ctr"/>
              <a:r>
                <a:rPr lang="en-US" sz="1600" b="1" dirty="0">
                  <a:solidFill>
                    <a:srgbClr val="0070C0"/>
                  </a:solidFill>
                  <a:latin typeface="Times" pitchFamily="2" charset="0"/>
                </a:rPr>
                <a:t>Optical effects</a:t>
              </a:r>
            </a:p>
          </p:txBody>
        </p:sp>
      </p:grpSp>
    </p:spTree>
    <p:extLst>
      <p:ext uri="{BB962C8B-B14F-4D97-AF65-F5344CB8AC3E}">
        <p14:creationId xmlns:p14="http://schemas.microsoft.com/office/powerpoint/2010/main" val="522555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1CE762-19A6-0F45-85A0-5237BA46378C}"/>
              </a:ext>
            </a:extLst>
          </p:cNvPr>
          <p:cNvSpPr>
            <a:spLocks noGrp="1"/>
          </p:cNvSpPr>
          <p:nvPr>
            <p:ph type="dt" sz="half" idx="2"/>
          </p:nvPr>
        </p:nvSpPr>
        <p:spPr/>
        <p:txBody>
          <a:bodyPr/>
          <a:lstStyle/>
          <a:p>
            <a:r>
              <a:rPr lang="en-US"/>
              <a:t>Date Goes Here</a:t>
            </a:r>
            <a:endParaRPr lang="en-US" dirty="0"/>
          </a:p>
        </p:txBody>
      </p:sp>
      <p:sp>
        <p:nvSpPr>
          <p:cNvPr id="3" name="Footer Placeholder 2">
            <a:extLst>
              <a:ext uri="{FF2B5EF4-FFF2-40B4-BE49-F238E27FC236}">
                <a16:creationId xmlns:a16="http://schemas.microsoft.com/office/drawing/2014/main" id="{DC12C88A-DBEC-9F4F-9DDE-AE2E1743A5BC}"/>
              </a:ext>
            </a:extLst>
          </p:cNvPr>
          <p:cNvSpPr>
            <a:spLocks noGrp="1"/>
          </p:cNvSpPr>
          <p:nvPr>
            <p:ph type="ftr" sz="quarter" idx="3"/>
          </p:nvPr>
        </p:nvSpPr>
        <p:spPr/>
        <p:txBody>
          <a:bodyPr/>
          <a:lstStyle/>
          <a:p>
            <a:r>
              <a:rPr lang="en-US"/>
              <a:t>Name of presentation or other info goes here</a:t>
            </a:r>
            <a:endParaRPr lang="en-US" dirty="0"/>
          </a:p>
        </p:txBody>
      </p:sp>
      <p:sp>
        <p:nvSpPr>
          <p:cNvPr id="4" name="Slide Number Placeholder 3">
            <a:extLst>
              <a:ext uri="{FF2B5EF4-FFF2-40B4-BE49-F238E27FC236}">
                <a16:creationId xmlns:a16="http://schemas.microsoft.com/office/drawing/2014/main" id="{002DFDC6-C476-BB41-AE4A-9537A071B115}"/>
              </a:ext>
            </a:extLst>
          </p:cNvPr>
          <p:cNvSpPr>
            <a:spLocks noGrp="1"/>
          </p:cNvSpPr>
          <p:nvPr>
            <p:ph type="sldNum" sz="quarter" idx="4"/>
          </p:nvPr>
        </p:nvSpPr>
        <p:spPr/>
        <p:txBody>
          <a:bodyPr/>
          <a:lstStyle/>
          <a:p>
            <a:fld id="{1BB0B505-5A34-8746-A5A9-793D5E51FFCB}" type="slidenum">
              <a:rPr lang="en-US" smtClean="0"/>
              <a:pPr/>
              <a:t>17</a:t>
            </a:fld>
            <a:endParaRPr lang="en-US" dirty="0"/>
          </a:p>
        </p:txBody>
      </p:sp>
      <p:sp>
        <p:nvSpPr>
          <p:cNvPr id="24" name="Text Placeholder 23">
            <a:extLst>
              <a:ext uri="{FF2B5EF4-FFF2-40B4-BE49-F238E27FC236}">
                <a16:creationId xmlns:a16="http://schemas.microsoft.com/office/drawing/2014/main" id="{FF7FC971-3097-8E48-8809-DF949B3E5C57}"/>
              </a:ext>
            </a:extLst>
          </p:cNvPr>
          <p:cNvSpPr>
            <a:spLocks noGrp="1"/>
          </p:cNvSpPr>
          <p:nvPr>
            <p:ph type="body" sz="quarter" idx="14"/>
          </p:nvPr>
        </p:nvSpPr>
        <p:spPr/>
        <p:txBody>
          <a:bodyPr/>
          <a:lstStyle/>
          <a:p>
            <a:endParaRPr lang="en-US"/>
          </a:p>
        </p:txBody>
      </p:sp>
      <p:sp>
        <p:nvSpPr>
          <p:cNvPr id="5" name="Title 4">
            <a:extLst>
              <a:ext uri="{FF2B5EF4-FFF2-40B4-BE49-F238E27FC236}">
                <a16:creationId xmlns:a16="http://schemas.microsoft.com/office/drawing/2014/main" id="{0CB69BEE-CB38-E942-8DF2-8E4E1767F27C}"/>
              </a:ext>
            </a:extLst>
          </p:cNvPr>
          <p:cNvSpPr>
            <a:spLocks noGrp="1"/>
          </p:cNvSpPr>
          <p:nvPr>
            <p:ph type="ctrTitle"/>
          </p:nvPr>
        </p:nvSpPr>
        <p:spPr/>
        <p:txBody>
          <a:bodyPr/>
          <a:lstStyle/>
          <a:p>
            <a:r>
              <a:rPr lang="en-US" dirty="0"/>
              <a:t>A comprehensive correction strategy</a:t>
            </a:r>
          </a:p>
        </p:txBody>
      </p:sp>
      <p:grpSp>
        <p:nvGrpSpPr>
          <p:cNvPr id="23" name="Group 22">
            <a:extLst>
              <a:ext uri="{FF2B5EF4-FFF2-40B4-BE49-F238E27FC236}">
                <a16:creationId xmlns:a16="http://schemas.microsoft.com/office/drawing/2014/main" id="{493AF8E9-00A8-714F-8975-C1EF8EF61985}"/>
              </a:ext>
            </a:extLst>
          </p:cNvPr>
          <p:cNvGrpSpPr/>
          <p:nvPr/>
        </p:nvGrpSpPr>
        <p:grpSpPr>
          <a:xfrm>
            <a:off x="653884" y="1277909"/>
            <a:ext cx="7542959" cy="5214966"/>
            <a:chOff x="653884" y="1277909"/>
            <a:chExt cx="7542959" cy="5214966"/>
          </a:xfrm>
        </p:grpSpPr>
        <p:sp>
          <p:nvSpPr>
            <p:cNvPr id="7" name="Text Placeholder 6">
              <a:extLst>
                <a:ext uri="{FF2B5EF4-FFF2-40B4-BE49-F238E27FC236}">
                  <a16:creationId xmlns:a16="http://schemas.microsoft.com/office/drawing/2014/main" id="{2E7DEDFF-7A60-EC44-848F-4C02A42724F4}"/>
                </a:ext>
              </a:extLst>
            </p:cNvPr>
            <p:cNvSpPr txBox="1">
              <a:spLocks/>
            </p:cNvSpPr>
            <p:nvPr/>
          </p:nvSpPr>
          <p:spPr>
            <a:xfrm>
              <a:off x="653884" y="1435243"/>
              <a:ext cx="4050626" cy="4622151"/>
            </a:xfrm>
            <a:prstGeom prst="rect">
              <a:avLst/>
            </a:prstGeom>
          </p:spPr>
          <p:txBody>
            <a:bodyPr>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400" b="1" dirty="0">
                  <a:solidFill>
                    <a:srgbClr val="BA0C2F"/>
                  </a:solidFill>
                  <a:latin typeface="Times" pitchFamily="2" charset="0"/>
                </a:rPr>
                <a:t>Electronic effects - </a:t>
              </a:r>
              <a:r>
                <a:rPr lang="en-US" sz="2400" dirty="0">
                  <a:latin typeface="Times" pitchFamily="2" charset="0"/>
                </a:rPr>
                <a:t>the time-dependent radiometric response of each detector</a:t>
              </a:r>
            </a:p>
            <a:p>
              <a:pPr marL="514350" indent="-514350">
                <a:buFont typeface="+mj-lt"/>
                <a:buAutoNum type="arabicPeriod"/>
              </a:pPr>
              <a:endParaRPr lang="en-US" sz="2400" dirty="0">
                <a:latin typeface="Times" pitchFamily="2" charset="0"/>
              </a:endParaRPr>
            </a:p>
            <a:p>
              <a:pPr marL="514350" indent="-514350">
                <a:buFont typeface="+mj-lt"/>
                <a:buAutoNum type="arabicPeriod"/>
              </a:pPr>
              <a:endParaRPr lang="en-US" sz="2400" dirty="0">
                <a:latin typeface="Times" pitchFamily="2" charset="0"/>
              </a:endParaRPr>
            </a:p>
            <a:p>
              <a:pPr marL="514350" indent="-514350">
                <a:buFont typeface="+mj-lt"/>
                <a:buAutoNum type="arabicPeriod"/>
              </a:pPr>
              <a:endParaRPr lang="en-US" sz="2400" dirty="0">
                <a:latin typeface="Times" pitchFamily="2" charset="0"/>
              </a:endParaRPr>
            </a:p>
            <a:p>
              <a:pPr marL="514350" indent="-514350">
                <a:buFont typeface="+mj-lt"/>
                <a:buAutoNum type="arabicPeriod"/>
              </a:pPr>
              <a:endParaRPr lang="en-US" sz="2400" dirty="0">
                <a:latin typeface="Times" pitchFamily="2" charset="0"/>
              </a:endParaRPr>
            </a:p>
            <a:p>
              <a:pPr marL="514350" indent="-514350">
                <a:buFont typeface="+mj-lt"/>
                <a:buAutoNum type="arabicPeriod"/>
              </a:pPr>
              <a:endParaRPr lang="en-US" sz="2400" dirty="0">
                <a:latin typeface="Times" pitchFamily="2" charset="0"/>
              </a:endParaRPr>
            </a:p>
            <a:p>
              <a:pPr marL="514350" indent="-514350">
                <a:buFont typeface="+mj-lt"/>
                <a:buAutoNum type="arabicPeriod"/>
              </a:pPr>
              <a:endParaRPr lang="en-US" sz="2400" dirty="0">
                <a:latin typeface="Times" pitchFamily="2" charset="0"/>
              </a:endParaRPr>
            </a:p>
            <a:p>
              <a:pPr marL="457200" indent="-457200">
                <a:buFont typeface="+mj-lt"/>
                <a:buAutoNum type="arabicPeriod"/>
              </a:pPr>
              <a:r>
                <a:rPr lang="en-US" sz="2400" b="1" dirty="0">
                  <a:solidFill>
                    <a:schemeClr val="accent5">
                      <a:lumMod val="75000"/>
                    </a:schemeClr>
                  </a:solidFill>
                  <a:latin typeface="Times" pitchFamily="2" charset="0"/>
                </a:rPr>
                <a:t>Optical effects </a:t>
              </a:r>
              <a:r>
                <a:rPr lang="en-US" sz="2400" b="1" dirty="0">
                  <a:latin typeface="Times" pitchFamily="2" charset="0"/>
                </a:rPr>
                <a:t>- </a:t>
              </a:r>
              <a:r>
                <a:rPr lang="en-US" sz="2400" dirty="0">
                  <a:latin typeface="Times" pitchFamily="2" charset="0"/>
                </a:rPr>
                <a:t>the spatial and spectral “view” of each detector</a:t>
              </a:r>
            </a:p>
            <a:p>
              <a:pPr marL="457200" indent="-457200">
                <a:buFont typeface="+mj-lt"/>
                <a:buAutoNum type="arabicPeriod"/>
              </a:pPr>
              <a:endParaRPr lang="en-US" sz="2400" b="1" dirty="0">
                <a:latin typeface="Times" pitchFamily="2" charset="0"/>
              </a:endParaRPr>
            </a:p>
            <a:p>
              <a:pPr marL="457200" indent="-457200">
                <a:buFont typeface="+mj-lt"/>
                <a:buAutoNum type="arabicPeriod"/>
              </a:pPr>
              <a:r>
                <a:rPr lang="en-US" sz="2400" b="1" dirty="0">
                  <a:solidFill>
                    <a:srgbClr val="97B383"/>
                  </a:solidFill>
                  <a:latin typeface="Times" pitchFamily="2" charset="0"/>
                </a:rPr>
                <a:t>Calibration to the S.I.</a:t>
              </a:r>
              <a:r>
                <a:rPr lang="en-US" sz="2400" b="1" dirty="0">
                  <a:solidFill>
                    <a:srgbClr val="009051"/>
                  </a:solidFill>
                  <a:latin typeface="Times" pitchFamily="2" charset="0"/>
                </a:rPr>
                <a:t> </a:t>
              </a:r>
              <a:r>
                <a:rPr lang="en-US" sz="2400" dirty="0">
                  <a:latin typeface="Times" pitchFamily="2" charset="0"/>
                </a:rPr>
                <a:t>(absolute </a:t>
              </a:r>
              <a:r>
                <a:rPr lang="en-US" sz="2400" dirty="0" err="1">
                  <a:latin typeface="Times" pitchFamily="2" charset="0"/>
                </a:rPr>
                <a:t>spectroradiometry</a:t>
              </a:r>
              <a:r>
                <a:rPr lang="en-US" sz="2400" dirty="0">
                  <a:latin typeface="Times" pitchFamily="2" charset="0"/>
                </a:rPr>
                <a:t>)</a:t>
              </a:r>
              <a:endParaRPr lang="en-US" sz="2400" b="1" dirty="0">
                <a:latin typeface="Times" pitchFamily="2" charset="0"/>
              </a:endParaRPr>
            </a:p>
            <a:p>
              <a:pPr marL="914400" lvl="1" indent="-457200">
                <a:buFont typeface="+mj-lt"/>
                <a:buAutoNum type="arabicPeriod"/>
              </a:pPr>
              <a:endParaRPr lang="en-US" sz="2400" dirty="0">
                <a:latin typeface="Times" pitchFamily="2" charset="0"/>
              </a:endParaRPr>
            </a:p>
            <a:p>
              <a:pPr marL="457200" indent="-457200">
                <a:buFont typeface="+mj-lt"/>
                <a:buAutoNum type="arabicPeriod"/>
              </a:pPr>
              <a:endParaRPr lang="en-US" sz="2400" dirty="0">
                <a:latin typeface="Times" pitchFamily="2" charset="0"/>
              </a:endParaRPr>
            </a:p>
            <a:p>
              <a:pPr marL="914400" lvl="1" indent="-457200">
                <a:buFont typeface="+mj-lt"/>
                <a:buAutoNum type="arabicPeriod"/>
              </a:pPr>
              <a:endParaRPr lang="en-US" sz="2400" dirty="0">
                <a:latin typeface="Times" pitchFamily="2" charset="0"/>
              </a:endParaRPr>
            </a:p>
            <a:p>
              <a:pPr marL="457200" indent="-457200">
                <a:buFont typeface="+mj-lt"/>
                <a:buAutoNum type="arabicPeriod"/>
              </a:pPr>
              <a:endParaRPr lang="en-US" sz="2400" dirty="0">
                <a:latin typeface="Times" pitchFamily="2" charset="0"/>
              </a:endParaRPr>
            </a:p>
          </p:txBody>
        </p:sp>
        <p:grpSp>
          <p:nvGrpSpPr>
            <p:cNvPr id="8" name="Group 7">
              <a:extLst>
                <a:ext uri="{FF2B5EF4-FFF2-40B4-BE49-F238E27FC236}">
                  <a16:creationId xmlns:a16="http://schemas.microsoft.com/office/drawing/2014/main" id="{440B4CEB-2DD1-7A43-9658-9498B77451F1}"/>
                </a:ext>
              </a:extLst>
            </p:cNvPr>
            <p:cNvGrpSpPr/>
            <p:nvPr/>
          </p:nvGrpSpPr>
          <p:grpSpPr>
            <a:xfrm>
              <a:off x="5581130" y="1277909"/>
              <a:ext cx="2615713" cy="5214966"/>
              <a:chOff x="5534967" y="435837"/>
              <a:chExt cx="2073011" cy="4132976"/>
            </a:xfrm>
          </p:grpSpPr>
          <p:sp>
            <p:nvSpPr>
              <p:cNvPr id="9" name="Down Arrow 8">
                <a:extLst>
                  <a:ext uri="{FF2B5EF4-FFF2-40B4-BE49-F238E27FC236}">
                    <a16:creationId xmlns:a16="http://schemas.microsoft.com/office/drawing/2014/main" id="{B6EF2A61-91A1-944C-BCDB-F2BDEC113BEB}"/>
                  </a:ext>
                </a:extLst>
              </p:cNvPr>
              <p:cNvSpPr/>
              <p:nvPr/>
            </p:nvSpPr>
            <p:spPr>
              <a:xfrm>
                <a:off x="6275672" y="435837"/>
                <a:ext cx="812300" cy="4132976"/>
              </a:xfrm>
              <a:prstGeom prst="downArrow">
                <a:avLst/>
              </a:pr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pitchFamily="2" charset="0"/>
                </a:endParaRPr>
              </a:p>
            </p:txBody>
          </p:sp>
          <p:sp>
            <p:nvSpPr>
              <p:cNvPr id="10" name="TextBox 9">
                <a:extLst>
                  <a:ext uri="{FF2B5EF4-FFF2-40B4-BE49-F238E27FC236}">
                    <a16:creationId xmlns:a16="http://schemas.microsoft.com/office/drawing/2014/main" id="{861F9CA0-5768-5147-8F6B-C0408F40D199}"/>
                  </a:ext>
                </a:extLst>
              </p:cNvPr>
              <p:cNvSpPr txBox="1"/>
              <p:nvPr/>
            </p:nvSpPr>
            <p:spPr>
              <a:xfrm>
                <a:off x="5534967" y="521697"/>
                <a:ext cx="2072329" cy="246221"/>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1400" b="1" dirty="0">
                    <a:latin typeface="Times" pitchFamily="2" charset="0"/>
                    <a:cs typeface="Helvetica"/>
                  </a:rPr>
                  <a:t>Correct dark offset</a:t>
                </a:r>
              </a:p>
            </p:txBody>
          </p:sp>
          <p:sp>
            <p:nvSpPr>
              <p:cNvPr id="11" name="TextBox 10">
                <a:extLst>
                  <a:ext uri="{FF2B5EF4-FFF2-40B4-BE49-F238E27FC236}">
                    <a16:creationId xmlns:a16="http://schemas.microsoft.com/office/drawing/2014/main" id="{9D2373D5-6AC7-7242-8BAF-9F7A53D1D1AF}"/>
                  </a:ext>
                </a:extLst>
              </p:cNvPr>
              <p:cNvSpPr txBox="1"/>
              <p:nvPr/>
            </p:nvSpPr>
            <p:spPr>
              <a:xfrm>
                <a:off x="5548891" y="937505"/>
                <a:ext cx="2058405" cy="246221"/>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1400" b="1" dirty="0">
                    <a:latin typeface="Times" pitchFamily="2" charset="0"/>
                    <a:cs typeface="Helvetica"/>
                  </a:rPr>
                  <a:t>Correct pedestal shift</a:t>
                </a:r>
              </a:p>
            </p:txBody>
          </p:sp>
          <p:sp>
            <p:nvSpPr>
              <p:cNvPr id="12" name="TextBox 11">
                <a:extLst>
                  <a:ext uri="{FF2B5EF4-FFF2-40B4-BE49-F238E27FC236}">
                    <a16:creationId xmlns:a16="http://schemas.microsoft.com/office/drawing/2014/main" id="{A5F91BC7-8092-3549-911E-484D6D0F08F6}"/>
                  </a:ext>
                </a:extLst>
              </p:cNvPr>
              <p:cNvSpPr txBox="1"/>
              <p:nvPr/>
            </p:nvSpPr>
            <p:spPr>
              <a:xfrm>
                <a:off x="5548891" y="1331342"/>
                <a:ext cx="2058405" cy="246221"/>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1400" b="1" dirty="0">
                    <a:latin typeface="Times" pitchFamily="2" charset="0"/>
                    <a:cs typeface="Helvetica"/>
                  </a:rPr>
                  <a:t>Correct panel ghost</a:t>
                </a:r>
              </a:p>
            </p:txBody>
          </p:sp>
          <p:sp>
            <p:nvSpPr>
              <p:cNvPr id="13" name="TextBox 12">
                <a:extLst>
                  <a:ext uri="{FF2B5EF4-FFF2-40B4-BE49-F238E27FC236}">
                    <a16:creationId xmlns:a16="http://schemas.microsoft.com/office/drawing/2014/main" id="{E6E4C951-B30C-0541-932C-6E202D951EF0}"/>
                  </a:ext>
                </a:extLst>
              </p:cNvPr>
              <p:cNvSpPr txBox="1"/>
              <p:nvPr/>
            </p:nvSpPr>
            <p:spPr>
              <a:xfrm>
                <a:off x="5547480" y="1723960"/>
                <a:ext cx="2058405" cy="246221"/>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1400" b="1" dirty="0">
                    <a:latin typeface="Times" pitchFamily="2" charset="0"/>
                    <a:cs typeface="Helvetica"/>
                  </a:rPr>
                  <a:t>Correct flat field</a:t>
                </a:r>
              </a:p>
            </p:txBody>
          </p:sp>
          <p:sp>
            <p:nvSpPr>
              <p:cNvPr id="14" name="TextBox 13">
                <a:extLst>
                  <a:ext uri="{FF2B5EF4-FFF2-40B4-BE49-F238E27FC236}">
                    <a16:creationId xmlns:a16="http://schemas.microsoft.com/office/drawing/2014/main" id="{493DD912-033B-1A4A-85CD-EE363EB2FD31}"/>
                  </a:ext>
                </a:extLst>
              </p:cNvPr>
              <p:cNvSpPr txBox="1"/>
              <p:nvPr/>
            </p:nvSpPr>
            <p:spPr>
              <a:xfrm>
                <a:off x="5548891" y="2879699"/>
                <a:ext cx="2058405" cy="243920"/>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400" b="1" dirty="0">
                    <a:latin typeface="Times" pitchFamily="2" charset="0"/>
                    <a:cs typeface="Helvetica"/>
                  </a:rPr>
                  <a:t>Correct </a:t>
                </a:r>
                <a:r>
                  <a:rPr lang="en-US" sz="1400" b="1" dirty="0" err="1">
                    <a:latin typeface="Times" pitchFamily="2" charset="0"/>
                    <a:cs typeface="Helvetica"/>
                  </a:rPr>
                  <a:t>crosstrack</a:t>
                </a:r>
                <a:r>
                  <a:rPr lang="en-US" sz="1400" b="1" dirty="0">
                    <a:latin typeface="Times" pitchFamily="2" charset="0"/>
                    <a:cs typeface="Helvetica"/>
                  </a:rPr>
                  <a:t> scatter</a:t>
                </a:r>
              </a:p>
            </p:txBody>
          </p:sp>
          <p:sp>
            <p:nvSpPr>
              <p:cNvPr id="15" name="TextBox 14">
                <a:extLst>
                  <a:ext uri="{FF2B5EF4-FFF2-40B4-BE49-F238E27FC236}">
                    <a16:creationId xmlns:a16="http://schemas.microsoft.com/office/drawing/2014/main" id="{B6D2A193-8873-C049-9249-3E0C05E3D050}"/>
                  </a:ext>
                </a:extLst>
              </p:cNvPr>
              <p:cNvSpPr txBox="1"/>
              <p:nvPr/>
            </p:nvSpPr>
            <p:spPr>
              <a:xfrm>
                <a:off x="5548891" y="3264454"/>
                <a:ext cx="2058405" cy="246221"/>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1400" b="1" dirty="0">
                    <a:latin typeface="Times" pitchFamily="2" charset="0"/>
                    <a:cs typeface="Helvetica"/>
                  </a:rPr>
                  <a:t>Correct spatial scatter</a:t>
                </a:r>
              </a:p>
            </p:txBody>
          </p:sp>
          <p:sp>
            <p:nvSpPr>
              <p:cNvPr id="16" name="TextBox 15">
                <a:extLst>
                  <a:ext uri="{FF2B5EF4-FFF2-40B4-BE49-F238E27FC236}">
                    <a16:creationId xmlns:a16="http://schemas.microsoft.com/office/drawing/2014/main" id="{C064C241-C629-2043-B720-34BBC676C1C0}"/>
                  </a:ext>
                </a:extLst>
              </p:cNvPr>
              <p:cNvSpPr txBox="1"/>
              <p:nvPr/>
            </p:nvSpPr>
            <p:spPr>
              <a:xfrm>
                <a:off x="5548891" y="3639581"/>
                <a:ext cx="2058405" cy="243920"/>
              </a:xfrm>
              <a:prstGeom prst="rect">
                <a:avLst/>
              </a:prstGeom>
              <a:solidFill>
                <a:srgbClr val="C1E8BA"/>
              </a:solidFill>
              <a:ln>
                <a:solidFill>
                  <a:schemeClr val="tx1"/>
                </a:solidFill>
              </a:ln>
            </p:spPr>
            <p:txBody>
              <a:bodyPr wrap="square" rtlCol="0">
                <a:spAutoFit/>
              </a:bodyPr>
              <a:lstStyle/>
              <a:p>
                <a:pPr algn="ctr"/>
                <a:r>
                  <a:rPr lang="en-US" sz="1400" b="1" dirty="0">
                    <a:latin typeface="Times" pitchFamily="2" charset="0"/>
                    <a:cs typeface="Helvetica"/>
                  </a:rPr>
                  <a:t>Apply radiometric coefficients</a:t>
                </a:r>
              </a:p>
            </p:txBody>
          </p:sp>
          <p:grpSp>
            <p:nvGrpSpPr>
              <p:cNvPr id="17" name="Group 16">
                <a:extLst>
                  <a:ext uri="{FF2B5EF4-FFF2-40B4-BE49-F238E27FC236}">
                    <a16:creationId xmlns:a16="http://schemas.microsoft.com/office/drawing/2014/main" id="{C70995A4-F5C9-C14E-A44E-7F31856B01AD}"/>
                  </a:ext>
                </a:extLst>
              </p:cNvPr>
              <p:cNvGrpSpPr/>
              <p:nvPr/>
            </p:nvGrpSpPr>
            <p:grpSpPr>
              <a:xfrm>
                <a:off x="5549571" y="2111477"/>
                <a:ext cx="2058407" cy="619389"/>
                <a:chOff x="5569185" y="2120355"/>
                <a:chExt cx="2058407" cy="619389"/>
              </a:xfrm>
            </p:grpSpPr>
            <p:sp>
              <p:nvSpPr>
                <p:cNvPr id="18" name="TextBox 17">
                  <a:extLst>
                    <a:ext uri="{FF2B5EF4-FFF2-40B4-BE49-F238E27FC236}">
                      <a16:creationId xmlns:a16="http://schemas.microsoft.com/office/drawing/2014/main" id="{F0C97D70-8427-6B48-A828-6E1CCE124532}"/>
                    </a:ext>
                  </a:extLst>
                </p:cNvPr>
                <p:cNvSpPr txBox="1"/>
                <p:nvPr/>
              </p:nvSpPr>
              <p:spPr>
                <a:xfrm>
                  <a:off x="5569187" y="2120355"/>
                  <a:ext cx="2058405" cy="24392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1400" b="1" dirty="0">
                      <a:latin typeface="Times" pitchFamily="2" charset="0"/>
                      <a:cs typeface="Helvetica"/>
                    </a:rPr>
                    <a:t>Correct bad pixels</a:t>
                  </a:r>
                </a:p>
              </p:txBody>
            </p:sp>
            <p:sp>
              <p:nvSpPr>
                <p:cNvPr id="19" name="TextBox 18">
                  <a:extLst>
                    <a:ext uri="{FF2B5EF4-FFF2-40B4-BE49-F238E27FC236}">
                      <a16:creationId xmlns:a16="http://schemas.microsoft.com/office/drawing/2014/main" id="{386CCBBA-2EA2-B64A-A97F-4AA7728C7C60}"/>
                    </a:ext>
                  </a:extLst>
                </p:cNvPr>
                <p:cNvSpPr txBox="1"/>
                <p:nvPr/>
              </p:nvSpPr>
              <p:spPr>
                <a:xfrm>
                  <a:off x="5569185" y="2493523"/>
                  <a:ext cx="2058405" cy="246221"/>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sz="1400" b="1" dirty="0">
                      <a:latin typeface="Times" pitchFamily="2" charset="0"/>
                      <a:cs typeface="Helvetica"/>
                    </a:rPr>
                    <a:t>Statistical </a:t>
                  </a:r>
                  <a:r>
                    <a:rPr lang="en-US" sz="1400" b="1" dirty="0" err="1">
                      <a:latin typeface="Times" pitchFamily="2" charset="0"/>
                      <a:cs typeface="Helvetica"/>
                    </a:rPr>
                    <a:t>destriping</a:t>
                  </a:r>
                  <a:endParaRPr lang="en-US" sz="1400" b="1" dirty="0">
                    <a:latin typeface="Times" pitchFamily="2" charset="0"/>
                    <a:cs typeface="Helvetica"/>
                  </a:endParaRPr>
                </a:p>
              </p:txBody>
            </p:sp>
          </p:grpSp>
        </p:grpSp>
        <p:sp>
          <p:nvSpPr>
            <p:cNvPr id="20" name="Left Brace 19">
              <a:extLst>
                <a:ext uri="{FF2B5EF4-FFF2-40B4-BE49-F238E27FC236}">
                  <a16:creationId xmlns:a16="http://schemas.microsoft.com/office/drawing/2014/main" id="{123C35F2-FCFD-B641-8FA2-5ECE635B2DC6}"/>
                </a:ext>
              </a:extLst>
            </p:cNvPr>
            <p:cNvSpPr/>
            <p:nvPr/>
          </p:nvSpPr>
          <p:spPr>
            <a:xfrm>
              <a:off x="4704510" y="1386247"/>
              <a:ext cx="676762" cy="2744697"/>
            </a:xfrm>
            <a:prstGeom prst="leftBrace">
              <a:avLst>
                <a:gd name="adj1" fmla="val 8333"/>
                <a:gd name="adj2" fmla="val 1386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Times" pitchFamily="2" charset="0"/>
              </a:endParaRPr>
            </a:p>
          </p:txBody>
        </p:sp>
        <p:sp>
          <p:nvSpPr>
            <p:cNvPr id="21" name="Left Brace 20">
              <a:extLst>
                <a:ext uri="{FF2B5EF4-FFF2-40B4-BE49-F238E27FC236}">
                  <a16:creationId xmlns:a16="http://schemas.microsoft.com/office/drawing/2014/main" id="{C9846488-5B16-F64F-B2E9-C172F0430475}"/>
                </a:ext>
              </a:extLst>
            </p:cNvPr>
            <p:cNvSpPr/>
            <p:nvPr/>
          </p:nvSpPr>
          <p:spPr>
            <a:xfrm>
              <a:off x="4704510" y="4361560"/>
              <a:ext cx="676762" cy="796161"/>
            </a:xfrm>
            <a:prstGeom prst="leftBrace">
              <a:avLst>
                <a:gd name="adj1" fmla="val 8333"/>
                <a:gd name="adj2" fmla="val 3205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Times" pitchFamily="2" charset="0"/>
              </a:endParaRPr>
            </a:p>
          </p:txBody>
        </p:sp>
        <p:sp>
          <p:nvSpPr>
            <p:cNvPr id="22" name="Left Brace 21">
              <a:extLst>
                <a:ext uri="{FF2B5EF4-FFF2-40B4-BE49-F238E27FC236}">
                  <a16:creationId xmlns:a16="http://schemas.microsoft.com/office/drawing/2014/main" id="{29A315F4-8DED-A14F-AE2C-AE3DB63C3D26}"/>
                </a:ext>
              </a:extLst>
            </p:cNvPr>
            <p:cNvSpPr/>
            <p:nvPr/>
          </p:nvSpPr>
          <p:spPr>
            <a:xfrm>
              <a:off x="4704510" y="5328512"/>
              <a:ext cx="676762" cy="515082"/>
            </a:xfrm>
            <a:prstGeom prst="leftBrace">
              <a:avLst>
                <a:gd name="adj1" fmla="val 8333"/>
                <a:gd name="adj2" fmla="val 4325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Times" pitchFamily="2" charset="0"/>
              </a:endParaRPr>
            </a:p>
          </p:txBody>
        </p:sp>
      </p:grpSp>
    </p:spTree>
    <p:extLst>
      <p:ext uri="{BB962C8B-B14F-4D97-AF65-F5344CB8AC3E}">
        <p14:creationId xmlns:p14="http://schemas.microsoft.com/office/powerpoint/2010/main" val="1942998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402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1E9EE-AF47-674B-AA64-61E7A245536D}"/>
              </a:ext>
            </a:extLst>
          </p:cNvPr>
          <p:cNvSpPr>
            <a:spLocks noGrp="1"/>
          </p:cNvSpPr>
          <p:nvPr>
            <p:ph type="dt" sz="half" idx="2"/>
          </p:nvPr>
        </p:nvSpPr>
        <p:spPr/>
        <p:txBody>
          <a:bodyPr/>
          <a:lstStyle/>
          <a:p>
            <a:fld id="{097E6AA7-8917-B34C-83E1-5B6384AA0940}" type="datetime1">
              <a:rPr lang="en-US" smtClean="0"/>
              <a:t>7/19/19</a:t>
            </a:fld>
            <a:endParaRPr lang="en-US" dirty="0"/>
          </a:p>
        </p:txBody>
      </p:sp>
      <p:sp>
        <p:nvSpPr>
          <p:cNvPr id="3" name="Footer Placeholder 2">
            <a:extLst>
              <a:ext uri="{FF2B5EF4-FFF2-40B4-BE49-F238E27FC236}">
                <a16:creationId xmlns:a16="http://schemas.microsoft.com/office/drawing/2014/main" id="{AEA51D85-A6B0-E442-A2DC-18E6CA38B30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18B1ED9F-8DE0-4A47-A075-6E01545D6B37}"/>
              </a:ext>
            </a:extLst>
          </p:cNvPr>
          <p:cNvSpPr>
            <a:spLocks noGrp="1"/>
          </p:cNvSpPr>
          <p:nvPr>
            <p:ph type="sldNum" sz="quarter" idx="4"/>
          </p:nvPr>
        </p:nvSpPr>
        <p:spPr/>
        <p:txBody>
          <a:bodyPr/>
          <a:lstStyle/>
          <a:p>
            <a:fld id="{1BB0B505-5A34-8746-A5A9-793D5E51FFCB}" type="slidenum">
              <a:rPr lang="en-US" smtClean="0"/>
              <a:pPr/>
              <a:t>19</a:t>
            </a:fld>
            <a:endParaRPr lang="en-US" dirty="0"/>
          </a:p>
        </p:txBody>
      </p:sp>
      <p:sp>
        <p:nvSpPr>
          <p:cNvPr id="6" name="Title 5">
            <a:extLst>
              <a:ext uri="{FF2B5EF4-FFF2-40B4-BE49-F238E27FC236}">
                <a16:creationId xmlns:a16="http://schemas.microsoft.com/office/drawing/2014/main" id="{2D50D438-F29D-CF49-8C4C-E24F37500440}"/>
              </a:ext>
            </a:extLst>
          </p:cNvPr>
          <p:cNvSpPr>
            <a:spLocks noGrp="1"/>
          </p:cNvSpPr>
          <p:nvPr>
            <p:ph type="ctrTitle"/>
          </p:nvPr>
        </p:nvSpPr>
        <p:spPr>
          <a:xfrm>
            <a:off x="738382" y="532796"/>
            <a:ext cx="2430461" cy="1866811"/>
          </a:xfrm>
        </p:spPr>
        <p:txBody>
          <a:bodyPr/>
          <a:lstStyle/>
          <a:p>
            <a:r>
              <a:rPr lang="en-US" dirty="0"/>
              <a:t>Exercise 7: </a:t>
            </a:r>
            <a:r>
              <a:rPr lang="en-US" sz="2000" dirty="0"/>
              <a:t>Radiance Calibration / Validation</a:t>
            </a:r>
          </a:p>
        </p:txBody>
      </p:sp>
      <p:sp>
        <p:nvSpPr>
          <p:cNvPr id="7" name="Title 1">
            <a:extLst>
              <a:ext uri="{FF2B5EF4-FFF2-40B4-BE49-F238E27FC236}">
                <a16:creationId xmlns:a16="http://schemas.microsoft.com/office/drawing/2014/main" id="{C91F92C6-C436-D447-9FA2-FD998264DE33}"/>
              </a:ext>
            </a:extLst>
          </p:cNvPr>
          <p:cNvSpPr txBox="1">
            <a:spLocks/>
          </p:cNvSpPr>
          <p:nvPr/>
        </p:nvSpPr>
        <p:spPr>
          <a:xfrm>
            <a:off x="454026" y="1248187"/>
            <a:ext cx="5065828" cy="436031"/>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endParaRPr lang="en-US" i="1" dirty="0"/>
          </a:p>
        </p:txBody>
      </p:sp>
      <p:sp>
        <p:nvSpPr>
          <p:cNvPr id="27" name="TextBox 26">
            <a:extLst>
              <a:ext uri="{FF2B5EF4-FFF2-40B4-BE49-F238E27FC236}">
                <a16:creationId xmlns:a16="http://schemas.microsoft.com/office/drawing/2014/main" id="{533B3C24-E1E7-1048-891A-F0AB1E03D196}"/>
              </a:ext>
            </a:extLst>
          </p:cNvPr>
          <p:cNvSpPr txBox="1"/>
          <p:nvPr/>
        </p:nvSpPr>
        <p:spPr>
          <a:xfrm>
            <a:off x="3242926" y="279434"/>
            <a:ext cx="5461000" cy="6247864"/>
          </a:xfrm>
          <a:prstGeom prst="rect">
            <a:avLst/>
          </a:prstGeom>
          <a:noFill/>
        </p:spPr>
        <p:txBody>
          <a:bodyPr wrap="square" rtlCol="0">
            <a:spAutoFit/>
          </a:bodyPr>
          <a:lstStyle/>
          <a:p>
            <a:r>
              <a:rPr lang="en-US" sz="1600" b="1" dirty="0"/>
              <a:t>Objective</a:t>
            </a:r>
            <a:r>
              <a:rPr lang="en-US" sz="1600" dirty="0"/>
              <a:t>: Calibrate digital numbers and “close the loop” with predicted radiances from surface measurements acquired coincidently with an overflight of Ivanpah Playa, NM..  Compare alternative Radiative Transfer Models (RTMs).  Which is best? Files include:</a:t>
            </a:r>
          </a:p>
          <a:p>
            <a:endParaRPr lang="en-US" sz="1600" dirty="0"/>
          </a:p>
          <a:p>
            <a:pPr marL="285750" indent="-285750">
              <a:buFont typeface="Arial" panose="020B0604020202020204" pitchFamily="34" charset="0"/>
              <a:buChar char="•"/>
            </a:pPr>
            <a:r>
              <a:rPr lang="en-US" sz="1600" b="1" dirty="0" err="1"/>
              <a:t>predicted_radiance_atrem</a:t>
            </a:r>
            <a:r>
              <a:rPr lang="en-US" sz="1600" b="1" dirty="0"/>
              <a:t> -</a:t>
            </a:r>
            <a:r>
              <a:rPr lang="en-US" sz="1600" dirty="0"/>
              <a:t> a prediction of at-sensor radiance based on the approach of Thompson et al., (RSE 2015).</a:t>
            </a:r>
          </a:p>
          <a:p>
            <a:pPr marL="285750" indent="-285750">
              <a:buFont typeface="Arial" panose="020B0604020202020204" pitchFamily="34" charset="0"/>
              <a:buChar char="•"/>
            </a:pPr>
            <a:r>
              <a:rPr lang="en-US" sz="1600" b="1" dirty="0" err="1"/>
              <a:t>predicted_radiance_modtran</a:t>
            </a:r>
            <a:r>
              <a:rPr lang="en-US" sz="1600" b="1" dirty="0"/>
              <a:t> - </a:t>
            </a:r>
            <a:r>
              <a:rPr lang="en-US" sz="1600" dirty="0"/>
              <a:t>via the MODTRAN Radiative Transfer Model.</a:t>
            </a:r>
          </a:p>
          <a:p>
            <a:pPr marL="285750" indent="-285750">
              <a:buFont typeface="Arial" panose="020B0604020202020204" pitchFamily="34" charset="0"/>
              <a:buChar char="•"/>
            </a:pPr>
            <a:r>
              <a:rPr lang="en-US" sz="1600" b="1" dirty="0"/>
              <a:t>flat -</a:t>
            </a:r>
            <a:r>
              <a:rPr lang="en-US" sz="1600" dirty="0"/>
              <a:t> a flat field frame</a:t>
            </a:r>
          </a:p>
          <a:p>
            <a:pPr marL="285750" indent="-285750">
              <a:buFont typeface="Arial" panose="020B0604020202020204" pitchFamily="34" charset="0"/>
              <a:buChar char="•"/>
            </a:pPr>
            <a:r>
              <a:rPr lang="en-US" sz="1600" b="1" dirty="0" err="1"/>
              <a:t>rcc.txt</a:t>
            </a:r>
            <a:r>
              <a:rPr lang="en-US" sz="1600" b="1" dirty="0"/>
              <a:t> - </a:t>
            </a:r>
            <a:r>
              <a:rPr lang="en-US" sz="1600" dirty="0"/>
              <a:t>a file of radiometric calibration coefficients</a:t>
            </a:r>
          </a:p>
          <a:p>
            <a:pPr marL="285750" indent="-285750">
              <a:buFont typeface="Arial" panose="020B0604020202020204" pitchFamily="34" charset="0"/>
              <a:buChar char="•"/>
            </a:pPr>
            <a:r>
              <a:rPr lang="en-US" sz="1600" b="1" dirty="0"/>
              <a:t>dark -</a:t>
            </a:r>
            <a:r>
              <a:rPr lang="en-US" sz="1600" dirty="0"/>
              <a:t> a dark current frame</a:t>
            </a:r>
          </a:p>
          <a:p>
            <a:pPr marL="285750" indent="-285750">
              <a:buFont typeface="Arial" panose="020B0604020202020204" pitchFamily="34" charset="0"/>
              <a:buChar char="•"/>
            </a:pPr>
            <a:r>
              <a:rPr lang="en-US" sz="1600" b="1" dirty="0" err="1"/>
              <a:t>dn</a:t>
            </a:r>
            <a:r>
              <a:rPr lang="en-US" sz="1600" b="1" dirty="0"/>
              <a:t> - </a:t>
            </a:r>
            <a:r>
              <a:rPr lang="en-US" sz="1600" dirty="0"/>
              <a:t>an imaging spectrometer file containing raw spectrometer data</a:t>
            </a:r>
          </a:p>
          <a:p>
            <a:pPr marL="285750" indent="-285750">
              <a:buFont typeface="Arial" panose="020B0604020202020204" pitchFamily="34" charset="0"/>
              <a:buChar char="•"/>
            </a:pPr>
            <a:r>
              <a:rPr lang="en-US" sz="1600" b="1" dirty="0"/>
              <a:t>loc – </a:t>
            </a:r>
            <a:r>
              <a:rPr lang="en-US" sz="1600" dirty="0"/>
              <a:t>a three band matrix containing latitude, longitude, and altitude for the (non-orthorectified) </a:t>
            </a:r>
            <a:r>
              <a:rPr lang="en-US" sz="1600" dirty="0" err="1"/>
              <a:t>dn</a:t>
            </a:r>
            <a:r>
              <a:rPr lang="en-US" sz="1600" dirty="0"/>
              <a:t> file. </a:t>
            </a:r>
            <a:endParaRPr lang="en-US" sz="1600" b="1" dirty="0"/>
          </a:p>
          <a:p>
            <a:pPr marL="285750" indent="-285750">
              <a:buFont typeface="Arial" panose="020B0604020202020204" pitchFamily="34" charset="0"/>
              <a:buChar char="•"/>
            </a:pPr>
            <a:endParaRPr lang="en-US" sz="1600" dirty="0"/>
          </a:p>
          <a:p>
            <a:r>
              <a:rPr lang="en-US" sz="1600" dirty="0"/>
              <a:t>Reflectance was measured between two blue tarps placed on the playa surface, and used in the radiative transfer model.  The locations:</a:t>
            </a:r>
          </a:p>
          <a:p>
            <a:pPr marL="285750" indent="-285750">
              <a:buFont typeface="Arial" panose="020B0604020202020204" pitchFamily="34" charset="0"/>
              <a:buChar char="•"/>
            </a:pPr>
            <a:r>
              <a:rPr lang="en-US" sz="1600" b="1" dirty="0"/>
              <a:t>South tarp - </a:t>
            </a:r>
            <a:r>
              <a:rPr lang="en-US" sz="1600" dirty="0"/>
              <a:t>35.60285N, -115.40388W</a:t>
            </a:r>
          </a:p>
          <a:p>
            <a:pPr marL="285750" indent="-285750">
              <a:buFont typeface="Arial" panose="020B0604020202020204" pitchFamily="34" charset="0"/>
              <a:buChar char="•"/>
            </a:pPr>
            <a:r>
              <a:rPr lang="en-US" sz="1600" b="1" dirty="0"/>
              <a:t>North tarp - </a:t>
            </a:r>
            <a:r>
              <a:rPr lang="en-US" sz="1600" dirty="0"/>
              <a:t>35.60466, -115.40266</a:t>
            </a:r>
          </a:p>
          <a:p>
            <a:endParaRPr lang="en-US" sz="1600" dirty="0"/>
          </a:p>
        </p:txBody>
      </p:sp>
      <p:sp>
        <p:nvSpPr>
          <p:cNvPr id="9" name="TextBox 8">
            <a:extLst>
              <a:ext uri="{FF2B5EF4-FFF2-40B4-BE49-F238E27FC236}">
                <a16:creationId xmlns:a16="http://schemas.microsoft.com/office/drawing/2014/main" id="{728E09D3-B36A-C944-AC4F-CA1DB48CBF59}"/>
              </a:ext>
            </a:extLst>
          </p:cNvPr>
          <p:cNvSpPr txBox="1"/>
          <p:nvPr/>
        </p:nvSpPr>
        <p:spPr>
          <a:xfrm>
            <a:off x="-602166" y="2653990"/>
            <a:ext cx="184731" cy="369332"/>
          </a:xfrm>
          <a:prstGeom prst="rect">
            <a:avLst/>
          </a:prstGeom>
          <a:noFill/>
        </p:spPr>
        <p:txBody>
          <a:bodyPr wrap="none" rtlCol="0">
            <a:spAutoFit/>
          </a:bodyPr>
          <a:lstStyle/>
          <a:p>
            <a:endParaRPr lang="en-US"/>
          </a:p>
        </p:txBody>
      </p:sp>
      <p:pic>
        <p:nvPicPr>
          <p:cNvPr id="10" name="Picture 9">
            <a:extLst>
              <a:ext uri="{FF2B5EF4-FFF2-40B4-BE49-F238E27FC236}">
                <a16:creationId xmlns:a16="http://schemas.microsoft.com/office/drawing/2014/main" id="{C0E77971-C60E-A540-BEF3-2D1E22DF6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02" y="3134770"/>
            <a:ext cx="2430461" cy="3240614"/>
          </a:xfrm>
          <a:prstGeom prst="rect">
            <a:avLst/>
          </a:prstGeom>
        </p:spPr>
      </p:pic>
    </p:spTree>
    <p:extLst>
      <p:ext uri="{BB962C8B-B14F-4D97-AF65-F5344CB8AC3E}">
        <p14:creationId xmlns:p14="http://schemas.microsoft.com/office/powerpoint/2010/main" val="191903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0F4A4AA6-235B-7E4E-9878-5AF637523111}"/>
              </a:ext>
            </a:extLst>
          </p:cNvPr>
          <p:cNvSpPr txBox="1"/>
          <p:nvPr/>
        </p:nvSpPr>
        <p:spPr>
          <a:xfrm>
            <a:off x="234176" y="4672360"/>
            <a:ext cx="8742556" cy="1785104"/>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a:t>Describe </a:t>
            </a:r>
            <a:r>
              <a:rPr lang="en-US" dirty="0"/>
              <a:t>factors affecting the physical measurement of radiance spectra</a:t>
            </a:r>
          </a:p>
          <a:p>
            <a:r>
              <a:rPr lang="en-US" dirty="0"/>
              <a:t>Interpret and apply calibration data to uncalibrated spectral data cubes</a:t>
            </a:r>
          </a:p>
          <a:p>
            <a:r>
              <a:rPr lang="en-US" dirty="0"/>
              <a:t>Validate radiances in remote field data using in-situ measurements</a:t>
            </a:r>
          </a:p>
          <a:p>
            <a:endParaRPr lang="en-US" dirty="0"/>
          </a:p>
        </p:txBody>
      </p:sp>
    </p:spTree>
    <p:extLst>
      <p:ext uri="{BB962C8B-B14F-4D97-AF65-F5344CB8AC3E}">
        <p14:creationId xmlns:p14="http://schemas.microsoft.com/office/powerpoint/2010/main" val="98282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E8058-F1BE-3E4D-8F95-48647DD7B351}"/>
              </a:ext>
            </a:extLst>
          </p:cNvPr>
          <p:cNvSpPr>
            <a:spLocks noGrp="1"/>
          </p:cNvSpPr>
          <p:nvPr>
            <p:ph type="dt" sz="half" idx="2"/>
          </p:nvPr>
        </p:nvSpPr>
        <p:spPr/>
        <p:txBody>
          <a:bodyPr/>
          <a:lstStyle/>
          <a:p>
            <a:fld id="{5C34719C-2497-D546-83D1-6EE09713EC74}" type="datetime1">
              <a:rPr lang="en-US" smtClean="0"/>
              <a:t>7/19/19</a:t>
            </a:fld>
            <a:endParaRPr lang="en-US" dirty="0"/>
          </a:p>
        </p:txBody>
      </p:sp>
      <p:sp>
        <p:nvSpPr>
          <p:cNvPr id="3" name="Footer Placeholder 2">
            <a:extLst>
              <a:ext uri="{FF2B5EF4-FFF2-40B4-BE49-F238E27FC236}">
                <a16:creationId xmlns:a16="http://schemas.microsoft.com/office/drawing/2014/main" id="{5B0B3C47-C48C-6344-A149-07BF62B0317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2B930D0-7772-BA44-B3AC-88412B8023F1}"/>
              </a:ext>
            </a:extLst>
          </p:cNvPr>
          <p:cNvSpPr>
            <a:spLocks noGrp="1"/>
          </p:cNvSpPr>
          <p:nvPr>
            <p:ph type="sldNum" sz="quarter" idx="4"/>
          </p:nvPr>
        </p:nvSpPr>
        <p:spPr/>
        <p:txBody>
          <a:bodyPr/>
          <a:lstStyle/>
          <a:p>
            <a:fld id="{1BB0B505-5A34-8746-A5A9-793D5E51FFCB}" type="slidenum">
              <a:rPr lang="en-US" smtClean="0"/>
              <a:pPr/>
              <a:t>3</a:t>
            </a:fld>
            <a:endParaRPr lang="en-US" dirty="0"/>
          </a:p>
        </p:txBody>
      </p:sp>
      <p:sp>
        <p:nvSpPr>
          <p:cNvPr id="6" name="Title 5">
            <a:extLst>
              <a:ext uri="{FF2B5EF4-FFF2-40B4-BE49-F238E27FC236}">
                <a16:creationId xmlns:a16="http://schemas.microsoft.com/office/drawing/2014/main" id="{53B15304-2641-E14F-947B-AB2F20450360}"/>
              </a:ext>
            </a:extLst>
          </p:cNvPr>
          <p:cNvSpPr>
            <a:spLocks noGrp="1"/>
          </p:cNvSpPr>
          <p:nvPr>
            <p:ph type="ctrTitle"/>
          </p:nvPr>
        </p:nvSpPr>
        <p:spPr/>
        <p:txBody>
          <a:bodyPr/>
          <a:lstStyle/>
          <a:p>
            <a:r>
              <a:rPr lang="en-US" dirty="0"/>
              <a:t>Reprise</a:t>
            </a:r>
          </a:p>
        </p:txBody>
      </p:sp>
      <p:pic>
        <p:nvPicPr>
          <p:cNvPr id="7" name="Picture 6">
            <a:extLst>
              <a:ext uri="{FF2B5EF4-FFF2-40B4-BE49-F238E27FC236}">
                <a16:creationId xmlns:a16="http://schemas.microsoft.com/office/drawing/2014/main" id="{7C8A32C1-3357-FC40-88AD-CD46084FD973}"/>
              </a:ext>
            </a:extLst>
          </p:cNvPr>
          <p:cNvPicPr/>
          <p:nvPr/>
        </p:nvPicPr>
        <p:blipFill>
          <a:blip r:embed="rId2">
            <a:extLst>
              <a:ext uri="{28A0092B-C50C-407E-A947-70E740481C1C}">
                <a14:useLocalDpi xmlns:a14="http://schemas.microsoft.com/office/drawing/2010/main" val="0"/>
              </a:ext>
            </a:extLst>
          </a:blip>
          <a:stretch>
            <a:fillRect/>
          </a:stretch>
        </p:blipFill>
        <p:spPr>
          <a:xfrm>
            <a:off x="454026" y="1055607"/>
            <a:ext cx="8600318" cy="1768839"/>
          </a:xfrm>
          <a:prstGeom prst="rect">
            <a:avLst/>
          </a:prstGeom>
        </p:spPr>
      </p:pic>
      <p:pic>
        <p:nvPicPr>
          <p:cNvPr id="8" name="Picture 3">
            <a:extLst>
              <a:ext uri="{FF2B5EF4-FFF2-40B4-BE49-F238E27FC236}">
                <a16:creationId xmlns:a16="http://schemas.microsoft.com/office/drawing/2014/main" id="{9D078A14-4389-234A-845E-C8341BFEC7B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3068" b="20324"/>
          <a:stretch/>
        </p:blipFill>
        <p:spPr bwMode="auto">
          <a:xfrm>
            <a:off x="3963845" y="2987152"/>
            <a:ext cx="4722955" cy="3459947"/>
          </a:xfrm>
          <a:prstGeom prst="rect">
            <a:avLst/>
          </a:prstGeom>
          <a:solidFill>
            <a:schemeClr val="bg1"/>
          </a:solidFill>
          <a:ln w="28575" cmpd="sng">
            <a:noFill/>
          </a:ln>
        </p:spPr>
      </p:pic>
      <p:pic>
        <p:nvPicPr>
          <p:cNvPr id="9" name="Picture 8">
            <a:extLst>
              <a:ext uri="{FF2B5EF4-FFF2-40B4-BE49-F238E27FC236}">
                <a16:creationId xmlns:a16="http://schemas.microsoft.com/office/drawing/2014/main" id="{91E94230-72CF-AD4C-9043-D7F5463E75D9}"/>
              </a:ext>
            </a:extLst>
          </p:cNvPr>
          <p:cNvPicPr>
            <a:picLocks noChangeAspect="1"/>
          </p:cNvPicPr>
          <p:nvPr/>
        </p:nvPicPr>
        <p:blipFill rotWithShape="1">
          <a:blip r:embed="rId4">
            <a:extLst>
              <a:ext uri="{28A0092B-C50C-407E-A947-70E740481C1C}">
                <a14:useLocalDpi xmlns:a14="http://schemas.microsoft.com/office/drawing/2010/main" val="0"/>
              </a:ext>
            </a:extLst>
          </a:blip>
          <a:srcRect l="7807"/>
          <a:stretch/>
        </p:blipFill>
        <p:spPr>
          <a:xfrm>
            <a:off x="871927" y="3129552"/>
            <a:ext cx="2430519" cy="2808837"/>
          </a:xfrm>
          <a:prstGeom prst="rect">
            <a:avLst/>
          </a:prstGeom>
        </p:spPr>
      </p:pic>
      <p:sp>
        <p:nvSpPr>
          <p:cNvPr id="10" name="TextBox 9">
            <a:extLst>
              <a:ext uri="{FF2B5EF4-FFF2-40B4-BE49-F238E27FC236}">
                <a16:creationId xmlns:a16="http://schemas.microsoft.com/office/drawing/2014/main" id="{D4876FD5-4F65-BD4A-8759-FA50FE68BA3C}"/>
              </a:ext>
            </a:extLst>
          </p:cNvPr>
          <p:cNvSpPr txBox="1"/>
          <p:nvPr/>
        </p:nvSpPr>
        <p:spPr>
          <a:xfrm>
            <a:off x="1175082" y="6054489"/>
            <a:ext cx="2127364" cy="276999"/>
          </a:xfrm>
          <a:prstGeom prst="rect">
            <a:avLst/>
          </a:prstGeom>
          <a:noFill/>
        </p:spPr>
        <p:txBody>
          <a:bodyPr wrap="square" rtlCol="0">
            <a:spAutoFit/>
          </a:bodyPr>
          <a:lstStyle/>
          <a:p>
            <a:r>
              <a:rPr lang="en-US" sz="1200" b="1" dirty="0"/>
              <a:t>AVIRIS-NG Installation</a:t>
            </a:r>
          </a:p>
        </p:txBody>
      </p:sp>
    </p:spTree>
    <p:extLst>
      <p:ext uri="{BB962C8B-B14F-4D97-AF65-F5344CB8AC3E}">
        <p14:creationId xmlns:p14="http://schemas.microsoft.com/office/powerpoint/2010/main" val="62487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4</a:t>
            </a:fld>
            <a:endParaRPr lang="en-US" dirty="0"/>
          </a:p>
        </p:txBody>
      </p:sp>
      <p:sp>
        <p:nvSpPr>
          <p:cNvPr id="5" name="Title 4"/>
          <p:cNvSpPr>
            <a:spLocks noGrp="1"/>
          </p:cNvSpPr>
          <p:nvPr>
            <p:ph type="ctrTitle"/>
          </p:nvPr>
        </p:nvSpPr>
        <p:spPr/>
        <p:txBody>
          <a:bodyPr/>
          <a:lstStyle/>
          <a:p>
            <a:r>
              <a:rPr lang="en-US" dirty="0"/>
              <a:t>Conventions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75" y="1692755"/>
            <a:ext cx="4185518" cy="2938851"/>
          </a:xfrm>
          <a:prstGeom prst="rect">
            <a:avLst/>
          </a:prstGeom>
        </p:spPr>
      </p:pic>
      <p:sp>
        <p:nvSpPr>
          <p:cNvPr id="9" name="TextBox 8"/>
          <p:cNvSpPr txBox="1"/>
          <p:nvPr/>
        </p:nvSpPr>
        <p:spPr>
          <a:xfrm>
            <a:off x="1757418" y="4631606"/>
            <a:ext cx="3403496" cy="369332"/>
          </a:xfrm>
          <a:prstGeom prst="rect">
            <a:avLst/>
          </a:prstGeom>
          <a:noFill/>
        </p:spPr>
        <p:txBody>
          <a:bodyPr wrap="none" rtlCol="0">
            <a:spAutoFit/>
          </a:bodyPr>
          <a:lstStyle/>
          <a:p>
            <a:r>
              <a:rPr lang="en-US" dirty="0"/>
              <a:t>Samples </a:t>
            </a:r>
            <a:r>
              <a:rPr lang="en-US"/>
              <a:t>(cross-track locations)</a:t>
            </a:r>
          </a:p>
        </p:txBody>
      </p:sp>
      <p:sp>
        <p:nvSpPr>
          <p:cNvPr id="10" name="TextBox 9"/>
          <p:cNvSpPr txBox="1"/>
          <p:nvPr/>
        </p:nvSpPr>
        <p:spPr>
          <a:xfrm rot="16200000">
            <a:off x="-425350" y="2915528"/>
            <a:ext cx="2775119" cy="369332"/>
          </a:xfrm>
          <a:prstGeom prst="rect">
            <a:avLst/>
          </a:prstGeom>
          <a:noFill/>
        </p:spPr>
        <p:txBody>
          <a:bodyPr wrap="none" rtlCol="0">
            <a:spAutoFit/>
          </a:bodyPr>
          <a:lstStyle/>
          <a:p>
            <a:r>
              <a:rPr lang="en-US" dirty="0"/>
              <a:t>Rows (</a:t>
            </a:r>
            <a:r>
              <a:rPr lang="en-US"/>
              <a:t>spectral channels)</a:t>
            </a:r>
          </a:p>
        </p:txBody>
      </p:sp>
      <p:pic>
        <p:nvPicPr>
          <p:cNvPr id="11"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3068" b="20324"/>
          <a:stretch/>
        </p:blipFill>
        <p:spPr bwMode="auto">
          <a:xfrm>
            <a:off x="6127181" y="1271961"/>
            <a:ext cx="2748809" cy="2013725"/>
          </a:xfrm>
          <a:prstGeom prst="rect">
            <a:avLst/>
          </a:prstGeom>
          <a:solidFill>
            <a:schemeClr val="bg1"/>
          </a:solidFill>
          <a:ln w="28575" cmpd="sng">
            <a:noFill/>
          </a:ln>
        </p:spPr>
      </p:pic>
      <p:grpSp>
        <p:nvGrpSpPr>
          <p:cNvPr id="12" name="Group 11"/>
          <p:cNvGrpSpPr/>
          <p:nvPr/>
        </p:nvGrpSpPr>
        <p:grpSpPr>
          <a:xfrm>
            <a:off x="4076715" y="2670856"/>
            <a:ext cx="5035761" cy="3918689"/>
            <a:chOff x="4138" y="1609261"/>
            <a:chExt cx="6253482" cy="4866286"/>
          </a:xfrm>
        </p:grpSpPr>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22867">
              <a:off x="4138" y="4467655"/>
              <a:ext cx="6253482" cy="2007892"/>
            </a:xfrm>
            <a:prstGeom prst="rect">
              <a:avLst/>
            </a:prstGeom>
          </p:spPr>
        </p:pic>
        <p:sp>
          <p:nvSpPr>
            <p:cNvPr id="14" name="Right Arrow 15"/>
            <p:cNvSpPr/>
            <p:nvPr/>
          </p:nvSpPr>
          <p:spPr>
            <a:xfrm rot="284052">
              <a:off x="2528518" y="5014770"/>
              <a:ext cx="1987557" cy="785795"/>
            </a:xfrm>
            <a:custGeom>
              <a:avLst/>
              <a:gdLst>
                <a:gd name="connsiteX0" fmla="*/ 0 w 1521681"/>
                <a:gd name="connsiteY0" fmla="*/ 188433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0 w 1521681"/>
                <a:gd name="connsiteY7" fmla="*/ 188433 h 753730"/>
                <a:gd name="connsiteX0" fmla="*/ 291965 w 1521681"/>
                <a:gd name="connsiteY0" fmla="*/ 155052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291965 w 1521681"/>
                <a:gd name="connsiteY7" fmla="*/ 155052 h 753730"/>
                <a:gd name="connsiteX0" fmla="*/ 462380 w 1692096"/>
                <a:gd name="connsiteY0" fmla="*/ 155052 h 753730"/>
                <a:gd name="connsiteX1" fmla="*/ 1315231 w 1692096"/>
                <a:gd name="connsiteY1" fmla="*/ 188433 h 753730"/>
                <a:gd name="connsiteX2" fmla="*/ 1315231 w 1692096"/>
                <a:gd name="connsiteY2" fmla="*/ 0 h 753730"/>
                <a:gd name="connsiteX3" fmla="*/ 1692096 w 1692096"/>
                <a:gd name="connsiteY3" fmla="*/ 376865 h 753730"/>
                <a:gd name="connsiteX4" fmla="*/ 1315231 w 1692096"/>
                <a:gd name="connsiteY4" fmla="*/ 753730 h 753730"/>
                <a:gd name="connsiteX5" fmla="*/ 1315231 w 1692096"/>
                <a:gd name="connsiteY5" fmla="*/ 565298 h 753730"/>
                <a:gd name="connsiteX6" fmla="*/ 0 w 1692096"/>
                <a:gd name="connsiteY6" fmla="*/ 553087 h 753730"/>
                <a:gd name="connsiteX7" fmla="*/ 462380 w 1692096"/>
                <a:gd name="connsiteY7" fmla="*/ 155052 h 753730"/>
                <a:gd name="connsiteX0" fmla="*/ 462380 w 1692096"/>
                <a:gd name="connsiteY0" fmla="*/ 155052 h 769228"/>
                <a:gd name="connsiteX1" fmla="*/ 1315231 w 1692096"/>
                <a:gd name="connsiteY1" fmla="*/ 188433 h 769228"/>
                <a:gd name="connsiteX2" fmla="*/ 1315231 w 1692096"/>
                <a:gd name="connsiteY2" fmla="*/ 0 h 769228"/>
                <a:gd name="connsiteX3" fmla="*/ 1692096 w 1692096"/>
                <a:gd name="connsiteY3" fmla="*/ 376865 h 769228"/>
                <a:gd name="connsiteX4" fmla="*/ 1179676 w 1692096"/>
                <a:gd name="connsiteY4" fmla="*/ 769228 h 769228"/>
                <a:gd name="connsiteX5" fmla="*/ 1315231 w 1692096"/>
                <a:gd name="connsiteY5" fmla="*/ 565298 h 769228"/>
                <a:gd name="connsiteX6" fmla="*/ 0 w 1692096"/>
                <a:gd name="connsiteY6" fmla="*/ 553087 h 769228"/>
                <a:gd name="connsiteX7" fmla="*/ 462380 w 1692096"/>
                <a:gd name="connsiteY7" fmla="*/ 155052 h 769228"/>
                <a:gd name="connsiteX0" fmla="*/ 462380 w 1692096"/>
                <a:gd name="connsiteY0" fmla="*/ 123780 h 737956"/>
                <a:gd name="connsiteX1" fmla="*/ 1315231 w 1692096"/>
                <a:gd name="connsiteY1" fmla="*/ 157161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692096"/>
                <a:gd name="connsiteY0" fmla="*/ 123780 h 737956"/>
                <a:gd name="connsiteX1" fmla="*/ 1580683 w 1692096"/>
                <a:gd name="connsiteY1" fmla="*/ 169070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968280"/>
                <a:gd name="connsiteY0" fmla="*/ 123780 h 737956"/>
                <a:gd name="connsiteX1" fmla="*/ 1580683 w 1968280"/>
                <a:gd name="connsiteY1" fmla="*/ 169070 h 737956"/>
                <a:gd name="connsiteX2" fmla="*/ 1688534 w 1968280"/>
                <a:gd name="connsiteY2" fmla="*/ 0 h 737956"/>
                <a:gd name="connsiteX3" fmla="*/ 1968280 w 1968280"/>
                <a:gd name="connsiteY3" fmla="*/ 451357 h 737956"/>
                <a:gd name="connsiteX4" fmla="*/ 1179676 w 1968280"/>
                <a:gd name="connsiteY4" fmla="*/ 737956 h 737956"/>
                <a:gd name="connsiteX5" fmla="*/ 1315231 w 1968280"/>
                <a:gd name="connsiteY5" fmla="*/ 534026 h 737956"/>
                <a:gd name="connsiteX6" fmla="*/ 0 w 1968280"/>
                <a:gd name="connsiteY6" fmla="*/ 521815 h 737956"/>
                <a:gd name="connsiteX7" fmla="*/ 462380 w 1968280"/>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566974 w 2158373"/>
                <a:gd name="connsiteY0" fmla="*/ 123780 h 737956"/>
                <a:gd name="connsiteX1" fmla="*/ 1685277 w 2158373"/>
                <a:gd name="connsiteY1" fmla="*/ 169070 h 737956"/>
                <a:gd name="connsiteX2" fmla="*/ 1793128 w 2158373"/>
                <a:gd name="connsiteY2" fmla="*/ 0 h 737956"/>
                <a:gd name="connsiteX3" fmla="*/ 2158373 w 2158373"/>
                <a:gd name="connsiteY3" fmla="*/ 367629 h 737956"/>
                <a:gd name="connsiteX4" fmla="*/ 1284270 w 2158373"/>
                <a:gd name="connsiteY4" fmla="*/ 737956 h 737956"/>
                <a:gd name="connsiteX5" fmla="*/ 1419825 w 2158373"/>
                <a:gd name="connsiteY5" fmla="*/ 534026 h 737956"/>
                <a:gd name="connsiteX6" fmla="*/ 0 w 2158373"/>
                <a:gd name="connsiteY6" fmla="*/ 530477 h 737956"/>
                <a:gd name="connsiteX7" fmla="*/ 566974 w 2158373"/>
                <a:gd name="connsiteY7" fmla="*/ 123780 h 737956"/>
                <a:gd name="connsiteX0" fmla="*/ 566974 w 2158373"/>
                <a:gd name="connsiteY0" fmla="*/ 129844 h 744020"/>
                <a:gd name="connsiteX1" fmla="*/ 1685277 w 2158373"/>
                <a:gd name="connsiteY1" fmla="*/ 175134 h 744020"/>
                <a:gd name="connsiteX2" fmla="*/ 1866344 w 2158373"/>
                <a:gd name="connsiteY2" fmla="*/ 0 h 744020"/>
                <a:gd name="connsiteX3" fmla="*/ 2158373 w 2158373"/>
                <a:gd name="connsiteY3" fmla="*/ 373693 h 744020"/>
                <a:gd name="connsiteX4" fmla="*/ 1284270 w 2158373"/>
                <a:gd name="connsiteY4" fmla="*/ 744020 h 744020"/>
                <a:gd name="connsiteX5" fmla="*/ 1419825 w 2158373"/>
                <a:gd name="connsiteY5" fmla="*/ 540090 h 744020"/>
                <a:gd name="connsiteX6" fmla="*/ 0 w 2158373"/>
                <a:gd name="connsiteY6" fmla="*/ 536541 h 744020"/>
                <a:gd name="connsiteX7" fmla="*/ 566974 w 2158373"/>
                <a:gd name="connsiteY7" fmla="*/ 129844 h 744020"/>
                <a:gd name="connsiteX0" fmla="*/ 566974 w 2158373"/>
                <a:gd name="connsiteY0" fmla="*/ 135107 h 749283"/>
                <a:gd name="connsiteX1" fmla="*/ 1685277 w 2158373"/>
                <a:gd name="connsiteY1" fmla="*/ 180397 h 749283"/>
                <a:gd name="connsiteX2" fmla="*/ 1802722 w 2158373"/>
                <a:gd name="connsiteY2" fmla="*/ 0 h 749283"/>
                <a:gd name="connsiteX3" fmla="*/ 2158373 w 2158373"/>
                <a:gd name="connsiteY3" fmla="*/ 378956 h 749283"/>
                <a:gd name="connsiteX4" fmla="*/ 1284270 w 2158373"/>
                <a:gd name="connsiteY4" fmla="*/ 749283 h 749283"/>
                <a:gd name="connsiteX5" fmla="*/ 1419825 w 2158373"/>
                <a:gd name="connsiteY5" fmla="*/ 545353 h 749283"/>
                <a:gd name="connsiteX6" fmla="*/ 0 w 2158373"/>
                <a:gd name="connsiteY6" fmla="*/ 541804 h 749283"/>
                <a:gd name="connsiteX7" fmla="*/ 566974 w 2158373"/>
                <a:gd name="connsiteY7" fmla="*/ 135107 h 749283"/>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419825 w 2158373"/>
                <a:gd name="connsiteY5" fmla="*/ 545353 h 757078"/>
                <a:gd name="connsiteX6" fmla="*/ 0 w 2158373"/>
                <a:gd name="connsiteY6" fmla="*/ 541804 h 757078"/>
                <a:gd name="connsiteX7" fmla="*/ 566974 w 2158373"/>
                <a:gd name="connsiteY7" fmla="*/ 135107 h 757078"/>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158373"/>
                <a:gd name="connsiteY0" fmla="*/ 135107 h 757078"/>
                <a:gd name="connsiteX1" fmla="*/ 1622519 w 2158373"/>
                <a:gd name="connsiteY1" fmla="*/ 185594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005813"/>
                <a:gd name="connsiteY0" fmla="*/ 135107 h 757078"/>
                <a:gd name="connsiteX1" fmla="*/ 1622519 w 2005813"/>
                <a:gd name="connsiteY1" fmla="*/ 18559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566974 w 2005813"/>
                <a:gd name="connsiteY0" fmla="*/ 135107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620138 w 2005813"/>
                <a:gd name="connsiteY0" fmla="*/ 141236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620138 w 2005813"/>
                <a:gd name="connsiteY7" fmla="*/ 141236 h 757078"/>
                <a:gd name="connsiteX0" fmla="*/ 554782 w 1940457"/>
                <a:gd name="connsiteY0" fmla="*/ 141236 h 757078"/>
                <a:gd name="connsiteX1" fmla="*/ 1610327 w 1940457"/>
                <a:gd name="connsiteY1" fmla="*/ 191724 h 757078"/>
                <a:gd name="connsiteX2" fmla="*/ 1737366 w 1940457"/>
                <a:gd name="connsiteY2" fmla="*/ 0 h 757078"/>
                <a:gd name="connsiteX3" fmla="*/ 1940457 w 1940457"/>
                <a:gd name="connsiteY3" fmla="*/ 444251 h 757078"/>
                <a:gd name="connsiteX4" fmla="*/ 1124780 w 1940457"/>
                <a:gd name="connsiteY4" fmla="*/ 757078 h 757078"/>
                <a:gd name="connsiteX5" fmla="*/ 1312631 w 1940457"/>
                <a:gd name="connsiteY5" fmla="*/ 548818 h 757078"/>
                <a:gd name="connsiteX6" fmla="*/ 0 w 1940457"/>
                <a:gd name="connsiteY6" fmla="*/ 567988 h 757078"/>
                <a:gd name="connsiteX7" fmla="*/ 554782 w 1940457"/>
                <a:gd name="connsiteY7" fmla="*/ 141236 h 757078"/>
                <a:gd name="connsiteX0" fmla="*/ 554782 w 1940457"/>
                <a:gd name="connsiteY0" fmla="*/ 154295 h 770137"/>
                <a:gd name="connsiteX1" fmla="*/ 1610327 w 1940457"/>
                <a:gd name="connsiteY1" fmla="*/ 204783 h 770137"/>
                <a:gd name="connsiteX2" fmla="*/ 1767879 w 1940457"/>
                <a:gd name="connsiteY2" fmla="*/ 0 h 770137"/>
                <a:gd name="connsiteX3" fmla="*/ 1940457 w 1940457"/>
                <a:gd name="connsiteY3" fmla="*/ 457310 h 770137"/>
                <a:gd name="connsiteX4" fmla="*/ 1124780 w 1940457"/>
                <a:gd name="connsiteY4" fmla="*/ 770137 h 770137"/>
                <a:gd name="connsiteX5" fmla="*/ 1312631 w 1940457"/>
                <a:gd name="connsiteY5" fmla="*/ 561877 h 770137"/>
                <a:gd name="connsiteX6" fmla="*/ 0 w 1940457"/>
                <a:gd name="connsiteY6" fmla="*/ 581047 h 770137"/>
                <a:gd name="connsiteX7" fmla="*/ 554782 w 1940457"/>
                <a:gd name="connsiteY7" fmla="*/ 154295 h 770137"/>
                <a:gd name="connsiteX0" fmla="*/ 554782 w 1987557"/>
                <a:gd name="connsiteY0" fmla="*/ 154295 h 770137"/>
                <a:gd name="connsiteX1" fmla="*/ 1610327 w 1987557"/>
                <a:gd name="connsiteY1" fmla="*/ 204783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228956 w 1987557"/>
                <a:gd name="connsiteY5" fmla="*/ 568807 h 770137"/>
                <a:gd name="connsiteX6" fmla="*/ 0 w 1987557"/>
                <a:gd name="connsiteY6" fmla="*/ 581047 h 770137"/>
                <a:gd name="connsiteX7" fmla="*/ 554782 w 1987557"/>
                <a:gd name="connsiteY7" fmla="*/ 154295 h 770137"/>
                <a:gd name="connsiteX0" fmla="*/ 554782 w 1987557"/>
                <a:gd name="connsiteY0" fmla="*/ 154295 h 760477"/>
                <a:gd name="connsiteX1" fmla="*/ 1637373 w 1987557"/>
                <a:gd name="connsiteY1" fmla="*/ 149882 h 760477"/>
                <a:gd name="connsiteX2" fmla="*/ 1767879 w 1987557"/>
                <a:gd name="connsiteY2" fmla="*/ 0 h 760477"/>
                <a:gd name="connsiteX3" fmla="*/ 1987557 w 1987557"/>
                <a:gd name="connsiteY3" fmla="*/ 390216 h 760477"/>
                <a:gd name="connsiteX4" fmla="*/ 987075 w 1987557"/>
                <a:gd name="connsiteY4" fmla="*/ 760477 h 760477"/>
                <a:gd name="connsiteX5" fmla="*/ 1228956 w 1987557"/>
                <a:gd name="connsiteY5" fmla="*/ 568807 h 760477"/>
                <a:gd name="connsiteX6" fmla="*/ 0 w 1987557"/>
                <a:gd name="connsiteY6" fmla="*/ 581047 h 760477"/>
                <a:gd name="connsiteX7" fmla="*/ 554782 w 1987557"/>
                <a:gd name="connsiteY7" fmla="*/ 154295 h 760477"/>
                <a:gd name="connsiteX0" fmla="*/ 554782 w 1987557"/>
                <a:gd name="connsiteY0" fmla="*/ 154295 h 785795"/>
                <a:gd name="connsiteX1" fmla="*/ 1637373 w 1987557"/>
                <a:gd name="connsiteY1" fmla="*/ 149882 h 785795"/>
                <a:gd name="connsiteX2" fmla="*/ 1767879 w 1987557"/>
                <a:gd name="connsiteY2" fmla="*/ 0 h 785795"/>
                <a:gd name="connsiteX3" fmla="*/ 1987557 w 1987557"/>
                <a:gd name="connsiteY3" fmla="*/ 390216 h 785795"/>
                <a:gd name="connsiteX4" fmla="*/ 1062889 w 1987557"/>
                <a:gd name="connsiteY4" fmla="*/ 785795 h 785795"/>
                <a:gd name="connsiteX5" fmla="*/ 1228956 w 1987557"/>
                <a:gd name="connsiteY5" fmla="*/ 568807 h 785795"/>
                <a:gd name="connsiteX6" fmla="*/ 0 w 1987557"/>
                <a:gd name="connsiteY6" fmla="*/ 581047 h 785795"/>
                <a:gd name="connsiteX7" fmla="*/ 554782 w 1987557"/>
                <a:gd name="connsiteY7" fmla="*/ 154295 h 7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7" h="785795">
                  <a:moveTo>
                    <a:pt x="554782" y="154295"/>
                  </a:moveTo>
                  <a:lnTo>
                    <a:pt x="1637373" y="149882"/>
                  </a:lnTo>
                  <a:lnTo>
                    <a:pt x="1767879" y="0"/>
                  </a:lnTo>
                  <a:lnTo>
                    <a:pt x="1987557" y="390216"/>
                  </a:lnTo>
                  <a:lnTo>
                    <a:pt x="1062889" y="785795"/>
                  </a:lnTo>
                  <a:lnTo>
                    <a:pt x="1228956" y="568807"/>
                  </a:lnTo>
                  <a:lnTo>
                    <a:pt x="0" y="581047"/>
                  </a:lnTo>
                  <a:lnTo>
                    <a:pt x="554782" y="154295"/>
                  </a:lnTo>
                  <a:close/>
                </a:path>
              </a:pathLst>
            </a:custGeom>
            <a:solidFill>
              <a:schemeClr val="tx1">
                <a:alpha val="4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Helvetica" charset="0"/>
                <a:ea typeface="Helvetica" charset="0"/>
                <a:cs typeface="Helvetica" charset="0"/>
              </a:endParaRPr>
            </a:p>
          </p:txBody>
        </p:sp>
        <p:cxnSp>
          <p:nvCxnSpPr>
            <p:cNvPr id="15" name="Straight Connector 14"/>
            <p:cNvCxnSpPr/>
            <p:nvPr/>
          </p:nvCxnSpPr>
          <p:spPr>
            <a:xfrm flipH="1">
              <a:off x="1892668" y="5038261"/>
              <a:ext cx="1371600" cy="838200"/>
            </a:xfrm>
            <a:prstGeom prst="line">
              <a:avLst/>
            </a:prstGeom>
            <a:ln w="508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516680" y="3279292"/>
              <a:ext cx="726156" cy="174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rot="20014263">
              <a:off x="2292740" y="3491133"/>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18" name="Straight Connector 17"/>
            <p:cNvCxnSpPr/>
            <p:nvPr/>
          </p:nvCxnSpPr>
          <p:spPr>
            <a:xfrm flipV="1">
              <a:off x="2516680" y="3221626"/>
              <a:ext cx="156519" cy="57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14357" y="2400456"/>
              <a:ext cx="174825" cy="875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300431" y="2513172"/>
              <a:ext cx="372769" cy="70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V="1">
              <a:off x="2273668" y="1609261"/>
              <a:ext cx="427693" cy="1132763"/>
            </a:xfrm>
            <a:prstGeom prst="rect">
              <a:avLst/>
            </a:prstGeom>
            <a:noFill/>
            <a:ln>
              <a:noFill/>
            </a:ln>
            <a:scene3d>
              <a:camera prst="isometricLeftDown">
                <a:rot lat="7200000" lon="9600000" rev="0"/>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Box 21"/>
            <p:cNvSpPr txBox="1"/>
            <p:nvPr/>
          </p:nvSpPr>
          <p:spPr>
            <a:xfrm>
              <a:off x="2838355" y="2755100"/>
              <a:ext cx="1563045" cy="382202"/>
            </a:xfrm>
            <a:prstGeom prst="rect">
              <a:avLst/>
            </a:prstGeom>
            <a:noFill/>
          </p:spPr>
          <p:txBody>
            <a:bodyPr wrap="none" rtlCol="0">
              <a:spAutoFit/>
            </a:bodyPr>
            <a:lstStyle/>
            <a:p>
              <a:r>
                <a:rPr lang="en-US" sz="1400" dirty="0">
                  <a:latin typeface="Helvetica" charset="0"/>
                  <a:ea typeface="Helvetica" charset="0"/>
                  <a:cs typeface="Helvetica" charset="0"/>
                </a:rPr>
                <a:t>Spectrometer</a:t>
              </a:r>
            </a:p>
          </p:txBody>
        </p:sp>
        <p:sp>
          <p:nvSpPr>
            <p:cNvPr id="23" name="TextBox 22"/>
            <p:cNvSpPr txBox="1"/>
            <p:nvPr/>
          </p:nvSpPr>
          <p:spPr>
            <a:xfrm>
              <a:off x="2787802" y="3416472"/>
              <a:ext cx="1229973" cy="382202"/>
            </a:xfrm>
            <a:prstGeom prst="rect">
              <a:avLst/>
            </a:prstGeom>
            <a:noFill/>
          </p:spPr>
          <p:txBody>
            <a:bodyPr wrap="none" rtlCol="0">
              <a:spAutoFit/>
            </a:bodyPr>
            <a:lstStyle/>
            <a:p>
              <a:r>
                <a:rPr lang="en-US" sz="1400" dirty="0">
                  <a:latin typeface="Helvetica" charset="0"/>
                  <a:ea typeface="Helvetica" charset="0"/>
                  <a:cs typeface="Helvetica" charset="0"/>
                </a:rPr>
                <a:t>Telescope</a:t>
              </a:r>
            </a:p>
          </p:txBody>
        </p:sp>
        <p:sp>
          <p:nvSpPr>
            <p:cNvPr id="24" name="TextBox 23"/>
            <p:cNvSpPr txBox="1"/>
            <p:nvPr/>
          </p:nvSpPr>
          <p:spPr>
            <a:xfrm>
              <a:off x="2777971" y="2243160"/>
              <a:ext cx="1905173" cy="382202"/>
            </a:xfrm>
            <a:prstGeom prst="rect">
              <a:avLst/>
            </a:prstGeom>
            <a:noFill/>
          </p:spPr>
          <p:txBody>
            <a:bodyPr wrap="square" rtlCol="0">
              <a:spAutoFit/>
            </a:bodyPr>
            <a:lstStyle/>
            <a:p>
              <a:r>
                <a:rPr lang="en-US" sz="1400" dirty="0">
                  <a:latin typeface="Helvetica" charset="0"/>
                  <a:ea typeface="Helvetica" charset="0"/>
                  <a:cs typeface="Helvetica" charset="0"/>
                </a:rPr>
                <a:t>FPA</a:t>
              </a:r>
            </a:p>
          </p:txBody>
        </p:sp>
        <p:sp>
          <p:nvSpPr>
            <p:cNvPr id="25" name="TextBox 24"/>
            <p:cNvSpPr txBox="1"/>
            <p:nvPr/>
          </p:nvSpPr>
          <p:spPr>
            <a:xfrm>
              <a:off x="2830117" y="3042401"/>
              <a:ext cx="539859" cy="382202"/>
            </a:xfrm>
            <a:prstGeom prst="rect">
              <a:avLst/>
            </a:prstGeom>
            <a:noFill/>
          </p:spPr>
          <p:txBody>
            <a:bodyPr wrap="none" rtlCol="0">
              <a:spAutoFit/>
            </a:bodyPr>
            <a:lstStyle/>
            <a:p>
              <a:r>
                <a:rPr lang="en-US" sz="1400" dirty="0">
                  <a:latin typeface="Helvetica" charset="0"/>
                  <a:ea typeface="Helvetica" charset="0"/>
                  <a:cs typeface="Helvetica" charset="0"/>
                </a:rPr>
                <a:t>Slit</a:t>
              </a:r>
            </a:p>
          </p:txBody>
        </p:sp>
        <p:sp>
          <p:nvSpPr>
            <p:cNvPr id="26" name="Oval 25"/>
            <p:cNvSpPr/>
            <p:nvPr/>
          </p:nvSpPr>
          <p:spPr>
            <a:xfrm rot="20248844">
              <a:off x="2276263" y="2926718"/>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27" name="Straight Connector 26"/>
            <p:cNvCxnSpPr/>
            <p:nvPr/>
          </p:nvCxnSpPr>
          <p:spPr>
            <a:xfrm flipV="1">
              <a:off x="1871236" y="3221626"/>
              <a:ext cx="801963" cy="2640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137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5</a:t>
            </a:fld>
            <a:endParaRPr lang="en-US" dirty="0"/>
          </a:p>
        </p:txBody>
      </p:sp>
      <p:pic>
        <p:nvPicPr>
          <p:cNvPr id="12"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3068" b="20324"/>
          <a:stretch/>
        </p:blipFill>
        <p:spPr bwMode="auto">
          <a:xfrm>
            <a:off x="6127181" y="1271961"/>
            <a:ext cx="2748809" cy="2013725"/>
          </a:xfrm>
          <a:prstGeom prst="rect">
            <a:avLst/>
          </a:prstGeom>
          <a:solidFill>
            <a:schemeClr val="bg1"/>
          </a:solidFill>
          <a:ln w="28575" cmpd="sng">
            <a:noFill/>
          </a:ln>
        </p:spPr>
      </p:pic>
      <p:grpSp>
        <p:nvGrpSpPr>
          <p:cNvPr id="7" name="Group 6"/>
          <p:cNvGrpSpPr/>
          <p:nvPr/>
        </p:nvGrpSpPr>
        <p:grpSpPr>
          <a:xfrm>
            <a:off x="4076715" y="2670856"/>
            <a:ext cx="5035761" cy="3918689"/>
            <a:chOff x="4138" y="1609261"/>
            <a:chExt cx="6253482" cy="4866286"/>
          </a:xfrm>
        </p:grpSpPr>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2867">
              <a:off x="4138" y="4467655"/>
              <a:ext cx="6253482" cy="2007892"/>
            </a:xfrm>
            <a:prstGeom prst="rect">
              <a:avLst/>
            </a:prstGeom>
          </p:spPr>
        </p:pic>
        <p:sp>
          <p:nvSpPr>
            <p:cNvPr id="27" name="Right Arrow 15"/>
            <p:cNvSpPr/>
            <p:nvPr/>
          </p:nvSpPr>
          <p:spPr>
            <a:xfrm rot="284052">
              <a:off x="2528518" y="5014770"/>
              <a:ext cx="1987557" cy="785795"/>
            </a:xfrm>
            <a:custGeom>
              <a:avLst/>
              <a:gdLst>
                <a:gd name="connsiteX0" fmla="*/ 0 w 1521681"/>
                <a:gd name="connsiteY0" fmla="*/ 188433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0 w 1521681"/>
                <a:gd name="connsiteY7" fmla="*/ 188433 h 753730"/>
                <a:gd name="connsiteX0" fmla="*/ 291965 w 1521681"/>
                <a:gd name="connsiteY0" fmla="*/ 155052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291965 w 1521681"/>
                <a:gd name="connsiteY7" fmla="*/ 155052 h 753730"/>
                <a:gd name="connsiteX0" fmla="*/ 462380 w 1692096"/>
                <a:gd name="connsiteY0" fmla="*/ 155052 h 753730"/>
                <a:gd name="connsiteX1" fmla="*/ 1315231 w 1692096"/>
                <a:gd name="connsiteY1" fmla="*/ 188433 h 753730"/>
                <a:gd name="connsiteX2" fmla="*/ 1315231 w 1692096"/>
                <a:gd name="connsiteY2" fmla="*/ 0 h 753730"/>
                <a:gd name="connsiteX3" fmla="*/ 1692096 w 1692096"/>
                <a:gd name="connsiteY3" fmla="*/ 376865 h 753730"/>
                <a:gd name="connsiteX4" fmla="*/ 1315231 w 1692096"/>
                <a:gd name="connsiteY4" fmla="*/ 753730 h 753730"/>
                <a:gd name="connsiteX5" fmla="*/ 1315231 w 1692096"/>
                <a:gd name="connsiteY5" fmla="*/ 565298 h 753730"/>
                <a:gd name="connsiteX6" fmla="*/ 0 w 1692096"/>
                <a:gd name="connsiteY6" fmla="*/ 553087 h 753730"/>
                <a:gd name="connsiteX7" fmla="*/ 462380 w 1692096"/>
                <a:gd name="connsiteY7" fmla="*/ 155052 h 753730"/>
                <a:gd name="connsiteX0" fmla="*/ 462380 w 1692096"/>
                <a:gd name="connsiteY0" fmla="*/ 155052 h 769228"/>
                <a:gd name="connsiteX1" fmla="*/ 1315231 w 1692096"/>
                <a:gd name="connsiteY1" fmla="*/ 188433 h 769228"/>
                <a:gd name="connsiteX2" fmla="*/ 1315231 w 1692096"/>
                <a:gd name="connsiteY2" fmla="*/ 0 h 769228"/>
                <a:gd name="connsiteX3" fmla="*/ 1692096 w 1692096"/>
                <a:gd name="connsiteY3" fmla="*/ 376865 h 769228"/>
                <a:gd name="connsiteX4" fmla="*/ 1179676 w 1692096"/>
                <a:gd name="connsiteY4" fmla="*/ 769228 h 769228"/>
                <a:gd name="connsiteX5" fmla="*/ 1315231 w 1692096"/>
                <a:gd name="connsiteY5" fmla="*/ 565298 h 769228"/>
                <a:gd name="connsiteX6" fmla="*/ 0 w 1692096"/>
                <a:gd name="connsiteY6" fmla="*/ 553087 h 769228"/>
                <a:gd name="connsiteX7" fmla="*/ 462380 w 1692096"/>
                <a:gd name="connsiteY7" fmla="*/ 155052 h 769228"/>
                <a:gd name="connsiteX0" fmla="*/ 462380 w 1692096"/>
                <a:gd name="connsiteY0" fmla="*/ 123780 h 737956"/>
                <a:gd name="connsiteX1" fmla="*/ 1315231 w 1692096"/>
                <a:gd name="connsiteY1" fmla="*/ 157161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692096"/>
                <a:gd name="connsiteY0" fmla="*/ 123780 h 737956"/>
                <a:gd name="connsiteX1" fmla="*/ 1580683 w 1692096"/>
                <a:gd name="connsiteY1" fmla="*/ 169070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968280"/>
                <a:gd name="connsiteY0" fmla="*/ 123780 h 737956"/>
                <a:gd name="connsiteX1" fmla="*/ 1580683 w 1968280"/>
                <a:gd name="connsiteY1" fmla="*/ 169070 h 737956"/>
                <a:gd name="connsiteX2" fmla="*/ 1688534 w 1968280"/>
                <a:gd name="connsiteY2" fmla="*/ 0 h 737956"/>
                <a:gd name="connsiteX3" fmla="*/ 1968280 w 1968280"/>
                <a:gd name="connsiteY3" fmla="*/ 451357 h 737956"/>
                <a:gd name="connsiteX4" fmla="*/ 1179676 w 1968280"/>
                <a:gd name="connsiteY4" fmla="*/ 737956 h 737956"/>
                <a:gd name="connsiteX5" fmla="*/ 1315231 w 1968280"/>
                <a:gd name="connsiteY5" fmla="*/ 534026 h 737956"/>
                <a:gd name="connsiteX6" fmla="*/ 0 w 1968280"/>
                <a:gd name="connsiteY6" fmla="*/ 521815 h 737956"/>
                <a:gd name="connsiteX7" fmla="*/ 462380 w 1968280"/>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566974 w 2158373"/>
                <a:gd name="connsiteY0" fmla="*/ 123780 h 737956"/>
                <a:gd name="connsiteX1" fmla="*/ 1685277 w 2158373"/>
                <a:gd name="connsiteY1" fmla="*/ 169070 h 737956"/>
                <a:gd name="connsiteX2" fmla="*/ 1793128 w 2158373"/>
                <a:gd name="connsiteY2" fmla="*/ 0 h 737956"/>
                <a:gd name="connsiteX3" fmla="*/ 2158373 w 2158373"/>
                <a:gd name="connsiteY3" fmla="*/ 367629 h 737956"/>
                <a:gd name="connsiteX4" fmla="*/ 1284270 w 2158373"/>
                <a:gd name="connsiteY4" fmla="*/ 737956 h 737956"/>
                <a:gd name="connsiteX5" fmla="*/ 1419825 w 2158373"/>
                <a:gd name="connsiteY5" fmla="*/ 534026 h 737956"/>
                <a:gd name="connsiteX6" fmla="*/ 0 w 2158373"/>
                <a:gd name="connsiteY6" fmla="*/ 530477 h 737956"/>
                <a:gd name="connsiteX7" fmla="*/ 566974 w 2158373"/>
                <a:gd name="connsiteY7" fmla="*/ 123780 h 737956"/>
                <a:gd name="connsiteX0" fmla="*/ 566974 w 2158373"/>
                <a:gd name="connsiteY0" fmla="*/ 129844 h 744020"/>
                <a:gd name="connsiteX1" fmla="*/ 1685277 w 2158373"/>
                <a:gd name="connsiteY1" fmla="*/ 175134 h 744020"/>
                <a:gd name="connsiteX2" fmla="*/ 1866344 w 2158373"/>
                <a:gd name="connsiteY2" fmla="*/ 0 h 744020"/>
                <a:gd name="connsiteX3" fmla="*/ 2158373 w 2158373"/>
                <a:gd name="connsiteY3" fmla="*/ 373693 h 744020"/>
                <a:gd name="connsiteX4" fmla="*/ 1284270 w 2158373"/>
                <a:gd name="connsiteY4" fmla="*/ 744020 h 744020"/>
                <a:gd name="connsiteX5" fmla="*/ 1419825 w 2158373"/>
                <a:gd name="connsiteY5" fmla="*/ 540090 h 744020"/>
                <a:gd name="connsiteX6" fmla="*/ 0 w 2158373"/>
                <a:gd name="connsiteY6" fmla="*/ 536541 h 744020"/>
                <a:gd name="connsiteX7" fmla="*/ 566974 w 2158373"/>
                <a:gd name="connsiteY7" fmla="*/ 129844 h 744020"/>
                <a:gd name="connsiteX0" fmla="*/ 566974 w 2158373"/>
                <a:gd name="connsiteY0" fmla="*/ 135107 h 749283"/>
                <a:gd name="connsiteX1" fmla="*/ 1685277 w 2158373"/>
                <a:gd name="connsiteY1" fmla="*/ 180397 h 749283"/>
                <a:gd name="connsiteX2" fmla="*/ 1802722 w 2158373"/>
                <a:gd name="connsiteY2" fmla="*/ 0 h 749283"/>
                <a:gd name="connsiteX3" fmla="*/ 2158373 w 2158373"/>
                <a:gd name="connsiteY3" fmla="*/ 378956 h 749283"/>
                <a:gd name="connsiteX4" fmla="*/ 1284270 w 2158373"/>
                <a:gd name="connsiteY4" fmla="*/ 749283 h 749283"/>
                <a:gd name="connsiteX5" fmla="*/ 1419825 w 2158373"/>
                <a:gd name="connsiteY5" fmla="*/ 545353 h 749283"/>
                <a:gd name="connsiteX6" fmla="*/ 0 w 2158373"/>
                <a:gd name="connsiteY6" fmla="*/ 541804 h 749283"/>
                <a:gd name="connsiteX7" fmla="*/ 566974 w 2158373"/>
                <a:gd name="connsiteY7" fmla="*/ 135107 h 749283"/>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419825 w 2158373"/>
                <a:gd name="connsiteY5" fmla="*/ 545353 h 757078"/>
                <a:gd name="connsiteX6" fmla="*/ 0 w 2158373"/>
                <a:gd name="connsiteY6" fmla="*/ 541804 h 757078"/>
                <a:gd name="connsiteX7" fmla="*/ 566974 w 2158373"/>
                <a:gd name="connsiteY7" fmla="*/ 135107 h 757078"/>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158373"/>
                <a:gd name="connsiteY0" fmla="*/ 135107 h 757078"/>
                <a:gd name="connsiteX1" fmla="*/ 1622519 w 2158373"/>
                <a:gd name="connsiteY1" fmla="*/ 185594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005813"/>
                <a:gd name="connsiteY0" fmla="*/ 135107 h 757078"/>
                <a:gd name="connsiteX1" fmla="*/ 1622519 w 2005813"/>
                <a:gd name="connsiteY1" fmla="*/ 18559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566974 w 2005813"/>
                <a:gd name="connsiteY0" fmla="*/ 135107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620138 w 2005813"/>
                <a:gd name="connsiteY0" fmla="*/ 141236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620138 w 2005813"/>
                <a:gd name="connsiteY7" fmla="*/ 141236 h 757078"/>
                <a:gd name="connsiteX0" fmla="*/ 554782 w 1940457"/>
                <a:gd name="connsiteY0" fmla="*/ 141236 h 757078"/>
                <a:gd name="connsiteX1" fmla="*/ 1610327 w 1940457"/>
                <a:gd name="connsiteY1" fmla="*/ 191724 h 757078"/>
                <a:gd name="connsiteX2" fmla="*/ 1737366 w 1940457"/>
                <a:gd name="connsiteY2" fmla="*/ 0 h 757078"/>
                <a:gd name="connsiteX3" fmla="*/ 1940457 w 1940457"/>
                <a:gd name="connsiteY3" fmla="*/ 444251 h 757078"/>
                <a:gd name="connsiteX4" fmla="*/ 1124780 w 1940457"/>
                <a:gd name="connsiteY4" fmla="*/ 757078 h 757078"/>
                <a:gd name="connsiteX5" fmla="*/ 1312631 w 1940457"/>
                <a:gd name="connsiteY5" fmla="*/ 548818 h 757078"/>
                <a:gd name="connsiteX6" fmla="*/ 0 w 1940457"/>
                <a:gd name="connsiteY6" fmla="*/ 567988 h 757078"/>
                <a:gd name="connsiteX7" fmla="*/ 554782 w 1940457"/>
                <a:gd name="connsiteY7" fmla="*/ 141236 h 757078"/>
                <a:gd name="connsiteX0" fmla="*/ 554782 w 1940457"/>
                <a:gd name="connsiteY0" fmla="*/ 154295 h 770137"/>
                <a:gd name="connsiteX1" fmla="*/ 1610327 w 1940457"/>
                <a:gd name="connsiteY1" fmla="*/ 204783 h 770137"/>
                <a:gd name="connsiteX2" fmla="*/ 1767879 w 1940457"/>
                <a:gd name="connsiteY2" fmla="*/ 0 h 770137"/>
                <a:gd name="connsiteX3" fmla="*/ 1940457 w 1940457"/>
                <a:gd name="connsiteY3" fmla="*/ 457310 h 770137"/>
                <a:gd name="connsiteX4" fmla="*/ 1124780 w 1940457"/>
                <a:gd name="connsiteY4" fmla="*/ 770137 h 770137"/>
                <a:gd name="connsiteX5" fmla="*/ 1312631 w 1940457"/>
                <a:gd name="connsiteY5" fmla="*/ 561877 h 770137"/>
                <a:gd name="connsiteX6" fmla="*/ 0 w 1940457"/>
                <a:gd name="connsiteY6" fmla="*/ 581047 h 770137"/>
                <a:gd name="connsiteX7" fmla="*/ 554782 w 1940457"/>
                <a:gd name="connsiteY7" fmla="*/ 154295 h 770137"/>
                <a:gd name="connsiteX0" fmla="*/ 554782 w 1987557"/>
                <a:gd name="connsiteY0" fmla="*/ 154295 h 770137"/>
                <a:gd name="connsiteX1" fmla="*/ 1610327 w 1987557"/>
                <a:gd name="connsiteY1" fmla="*/ 204783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228956 w 1987557"/>
                <a:gd name="connsiteY5" fmla="*/ 568807 h 770137"/>
                <a:gd name="connsiteX6" fmla="*/ 0 w 1987557"/>
                <a:gd name="connsiteY6" fmla="*/ 581047 h 770137"/>
                <a:gd name="connsiteX7" fmla="*/ 554782 w 1987557"/>
                <a:gd name="connsiteY7" fmla="*/ 154295 h 770137"/>
                <a:gd name="connsiteX0" fmla="*/ 554782 w 1987557"/>
                <a:gd name="connsiteY0" fmla="*/ 154295 h 760477"/>
                <a:gd name="connsiteX1" fmla="*/ 1637373 w 1987557"/>
                <a:gd name="connsiteY1" fmla="*/ 149882 h 760477"/>
                <a:gd name="connsiteX2" fmla="*/ 1767879 w 1987557"/>
                <a:gd name="connsiteY2" fmla="*/ 0 h 760477"/>
                <a:gd name="connsiteX3" fmla="*/ 1987557 w 1987557"/>
                <a:gd name="connsiteY3" fmla="*/ 390216 h 760477"/>
                <a:gd name="connsiteX4" fmla="*/ 987075 w 1987557"/>
                <a:gd name="connsiteY4" fmla="*/ 760477 h 760477"/>
                <a:gd name="connsiteX5" fmla="*/ 1228956 w 1987557"/>
                <a:gd name="connsiteY5" fmla="*/ 568807 h 760477"/>
                <a:gd name="connsiteX6" fmla="*/ 0 w 1987557"/>
                <a:gd name="connsiteY6" fmla="*/ 581047 h 760477"/>
                <a:gd name="connsiteX7" fmla="*/ 554782 w 1987557"/>
                <a:gd name="connsiteY7" fmla="*/ 154295 h 760477"/>
                <a:gd name="connsiteX0" fmla="*/ 554782 w 1987557"/>
                <a:gd name="connsiteY0" fmla="*/ 154295 h 785795"/>
                <a:gd name="connsiteX1" fmla="*/ 1637373 w 1987557"/>
                <a:gd name="connsiteY1" fmla="*/ 149882 h 785795"/>
                <a:gd name="connsiteX2" fmla="*/ 1767879 w 1987557"/>
                <a:gd name="connsiteY2" fmla="*/ 0 h 785795"/>
                <a:gd name="connsiteX3" fmla="*/ 1987557 w 1987557"/>
                <a:gd name="connsiteY3" fmla="*/ 390216 h 785795"/>
                <a:gd name="connsiteX4" fmla="*/ 1062889 w 1987557"/>
                <a:gd name="connsiteY4" fmla="*/ 785795 h 785795"/>
                <a:gd name="connsiteX5" fmla="*/ 1228956 w 1987557"/>
                <a:gd name="connsiteY5" fmla="*/ 568807 h 785795"/>
                <a:gd name="connsiteX6" fmla="*/ 0 w 1987557"/>
                <a:gd name="connsiteY6" fmla="*/ 581047 h 785795"/>
                <a:gd name="connsiteX7" fmla="*/ 554782 w 1987557"/>
                <a:gd name="connsiteY7" fmla="*/ 154295 h 7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7" h="785795">
                  <a:moveTo>
                    <a:pt x="554782" y="154295"/>
                  </a:moveTo>
                  <a:lnTo>
                    <a:pt x="1637373" y="149882"/>
                  </a:lnTo>
                  <a:lnTo>
                    <a:pt x="1767879" y="0"/>
                  </a:lnTo>
                  <a:lnTo>
                    <a:pt x="1987557" y="390216"/>
                  </a:lnTo>
                  <a:lnTo>
                    <a:pt x="1062889" y="785795"/>
                  </a:lnTo>
                  <a:lnTo>
                    <a:pt x="1228956" y="568807"/>
                  </a:lnTo>
                  <a:lnTo>
                    <a:pt x="0" y="581047"/>
                  </a:lnTo>
                  <a:lnTo>
                    <a:pt x="554782" y="154295"/>
                  </a:lnTo>
                  <a:close/>
                </a:path>
              </a:pathLst>
            </a:custGeom>
            <a:solidFill>
              <a:schemeClr val="tx1">
                <a:alpha val="4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Helvetica" charset="0"/>
                <a:ea typeface="Helvetica" charset="0"/>
                <a:cs typeface="Helvetica" charset="0"/>
              </a:endParaRPr>
            </a:p>
          </p:txBody>
        </p:sp>
        <p:cxnSp>
          <p:nvCxnSpPr>
            <p:cNvPr id="13" name="Straight Connector 12"/>
            <p:cNvCxnSpPr/>
            <p:nvPr/>
          </p:nvCxnSpPr>
          <p:spPr>
            <a:xfrm flipH="1">
              <a:off x="1892668" y="5038261"/>
              <a:ext cx="1371600" cy="838200"/>
            </a:xfrm>
            <a:prstGeom prst="line">
              <a:avLst/>
            </a:prstGeom>
            <a:ln w="508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2516680" y="3279292"/>
              <a:ext cx="726156" cy="174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rot="20014263">
              <a:off x="2292740" y="3491133"/>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16" name="Straight Connector 15"/>
            <p:cNvCxnSpPr/>
            <p:nvPr/>
          </p:nvCxnSpPr>
          <p:spPr>
            <a:xfrm flipV="1">
              <a:off x="2516680" y="3221626"/>
              <a:ext cx="156519" cy="57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514357" y="2400456"/>
              <a:ext cx="174825" cy="875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300431" y="2513172"/>
              <a:ext cx="372769" cy="70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V="1">
              <a:off x="2273668" y="1609261"/>
              <a:ext cx="427693" cy="1132763"/>
            </a:xfrm>
            <a:prstGeom prst="rect">
              <a:avLst/>
            </a:prstGeom>
            <a:noFill/>
            <a:ln>
              <a:noFill/>
            </a:ln>
            <a:scene3d>
              <a:camera prst="isometricLeftDown">
                <a:rot lat="7200000" lon="9600000" rev="0"/>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19"/>
            <p:cNvSpPr txBox="1"/>
            <p:nvPr/>
          </p:nvSpPr>
          <p:spPr>
            <a:xfrm>
              <a:off x="2838355" y="2755100"/>
              <a:ext cx="1563045" cy="382202"/>
            </a:xfrm>
            <a:prstGeom prst="rect">
              <a:avLst/>
            </a:prstGeom>
            <a:noFill/>
          </p:spPr>
          <p:txBody>
            <a:bodyPr wrap="none" rtlCol="0">
              <a:spAutoFit/>
            </a:bodyPr>
            <a:lstStyle/>
            <a:p>
              <a:r>
                <a:rPr lang="en-US" sz="1400" dirty="0">
                  <a:latin typeface="Helvetica" charset="0"/>
                  <a:ea typeface="Helvetica" charset="0"/>
                  <a:cs typeface="Helvetica" charset="0"/>
                </a:rPr>
                <a:t>Spectrometer</a:t>
              </a:r>
            </a:p>
          </p:txBody>
        </p:sp>
        <p:sp>
          <p:nvSpPr>
            <p:cNvPr id="21" name="TextBox 20"/>
            <p:cNvSpPr txBox="1"/>
            <p:nvPr/>
          </p:nvSpPr>
          <p:spPr>
            <a:xfrm>
              <a:off x="2787802" y="3416472"/>
              <a:ext cx="1229973" cy="382202"/>
            </a:xfrm>
            <a:prstGeom prst="rect">
              <a:avLst/>
            </a:prstGeom>
            <a:noFill/>
          </p:spPr>
          <p:txBody>
            <a:bodyPr wrap="none" rtlCol="0">
              <a:spAutoFit/>
            </a:bodyPr>
            <a:lstStyle/>
            <a:p>
              <a:r>
                <a:rPr lang="en-US" sz="1400" dirty="0">
                  <a:latin typeface="Helvetica" charset="0"/>
                  <a:ea typeface="Helvetica" charset="0"/>
                  <a:cs typeface="Helvetica" charset="0"/>
                </a:rPr>
                <a:t>Telescope</a:t>
              </a:r>
            </a:p>
          </p:txBody>
        </p:sp>
        <p:sp>
          <p:nvSpPr>
            <p:cNvPr id="22" name="TextBox 21"/>
            <p:cNvSpPr txBox="1"/>
            <p:nvPr/>
          </p:nvSpPr>
          <p:spPr>
            <a:xfrm>
              <a:off x="2777971" y="2243160"/>
              <a:ext cx="1905173" cy="382202"/>
            </a:xfrm>
            <a:prstGeom prst="rect">
              <a:avLst/>
            </a:prstGeom>
            <a:noFill/>
          </p:spPr>
          <p:txBody>
            <a:bodyPr wrap="square" rtlCol="0">
              <a:spAutoFit/>
            </a:bodyPr>
            <a:lstStyle/>
            <a:p>
              <a:r>
                <a:rPr lang="en-US" sz="1400" dirty="0">
                  <a:latin typeface="Helvetica" charset="0"/>
                  <a:ea typeface="Helvetica" charset="0"/>
                  <a:cs typeface="Helvetica" charset="0"/>
                </a:rPr>
                <a:t>FPA</a:t>
              </a:r>
            </a:p>
          </p:txBody>
        </p:sp>
        <p:sp>
          <p:nvSpPr>
            <p:cNvPr id="23" name="TextBox 22"/>
            <p:cNvSpPr txBox="1"/>
            <p:nvPr/>
          </p:nvSpPr>
          <p:spPr>
            <a:xfrm>
              <a:off x="2830117" y="3042401"/>
              <a:ext cx="539859" cy="382202"/>
            </a:xfrm>
            <a:prstGeom prst="rect">
              <a:avLst/>
            </a:prstGeom>
            <a:noFill/>
          </p:spPr>
          <p:txBody>
            <a:bodyPr wrap="none" rtlCol="0">
              <a:spAutoFit/>
            </a:bodyPr>
            <a:lstStyle/>
            <a:p>
              <a:r>
                <a:rPr lang="en-US" sz="1400" dirty="0">
                  <a:latin typeface="Helvetica" charset="0"/>
                  <a:ea typeface="Helvetica" charset="0"/>
                  <a:cs typeface="Helvetica" charset="0"/>
                </a:rPr>
                <a:t>Slit</a:t>
              </a:r>
            </a:p>
          </p:txBody>
        </p:sp>
        <p:sp>
          <p:nvSpPr>
            <p:cNvPr id="24" name="Oval 23"/>
            <p:cNvSpPr/>
            <p:nvPr/>
          </p:nvSpPr>
          <p:spPr>
            <a:xfrm rot="20248844">
              <a:off x="2276263" y="2926718"/>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25" name="Straight Connector 24"/>
            <p:cNvCxnSpPr/>
            <p:nvPr/>
          </p:nvCxnSpPr>
          <p:spPr>
            <a:xfrm flipV="1">
              <a:off x="1871236" y="3221626"/>
              <a:ext cx="801963" cy="2640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itle 27"/>
          <p:cNvSpPr>
            <a:spLocks noGrp="1"/>
          </p:cNvSpPr>
          <p:nvPr>
            <p:ph type="ctrTitle"/>
          </p:nvPr>
        </p:nvSpPr>
        <p:spPr>
          <a:xfrm>
            <a:off x="454026" y="454025"/>
            <a:ext cx="5822308" cy="436031"/>
          </a:xfrm>
        </p:spPr>
        <p:txBody>
          <a:bodyPr/>
          <a:lstStyle/>
          <a:p>
            <a:r>
              <a:rPr lang="en-US" dirty="0"/>
              <a:t>Working backwards from the FPA</a:t>
            </a:r>
          </a:p>
        </p:txBody>
      </p:sp>
      <p:sp>
        <p:nvSpPr>
          <p:cNvPr id="31" name="Text Placeholder 6"/>
          <p:cNvSpPr txBox="1">
            <a:spLocks/>
          </p:cNvSpPr>
          <p:nvPr/>
        </p:nvSpPr>
        <p:spPr>
          <a:xfrm>
            <a:off x="591440" y="1930120"/>
            <a:ext cx="4087581" cy="3736312"/>
          </a:xfrm>
          <a:prstGeom prst="rect">
            <a:avLst/>
          </a:prstGeom>
        </p:spPr>
        <p:txBody>
          <a:bodyPr vert="horz"/>
          <a:lstStyle>
            <a:lvl1pPr marL="342900" indent="-342900" algn="l" defTabSz="457200" rtl="0" eaLnBrk="1" latinLnBrk="0" hangingPunct="1">
              <a:spcBef>
                <a:spcPct val="20000"/>
              </a:spcBef>
              <a:buFont typeface="Arial"/>
              <a:buChar char="•"/>
              <a:defRPr sz="3200" kern="1200">
                <a:solidFill>
                  <a:schemeClr val="tx1"/>
                </a:solidFill>
                <a:latin typeface="Helvetica" charset="0"/>
                <a:ea typeface="Helvetica" charset="0"/>
                <a:cs typeface="Helvetica" charset="0"/>
              </a:defRPr>
            </a:lvl1pPr>
            <a:lvl2pPr marL="742950" indent="-285750" algn="l" defTabSz="457200" rtl="0" eaLnBrk="1" latinLnBrk="0" hangingPunct="1">
              <a:spcBef>
                <a:spcPct val="20000"/>
              </a:spcBef>
              <a:buFont typeface="Arial"/>
              <a:buChar char="–"/>
              <a:defRPr sz="2800" kern="1200">
                <a:solidFill>
                  <a:schemeClr val="tx1"/>
                </a:solidFill>
                <a:latin typeface="Helvetica" charset="0"/>
                <a:ea typeface="Helvetica" charset="0"/>
                <a:cs typeface="Helvetica" charset="0"/>
              </a:defRPr>
            </a:lvl2pPr>
            <a:lvl3pPr marL="1143000" indent="-228600" algn="l" defTabSz="457200" rtl="0" eaLnBrk="1" latinLnBrk="0" hangingPunct="1">
              <a:spcBef>
                <a:spcPct val="20000"/>
              </a:spcBef>
              <a:buFont typeface="Arial"/>
              <a:buChar char="•"/>
              <a:defRPr sz="2400" kern="1200">
                <a:solidFill>
                  <a:schemeClr val="tx1"/>
                </a:solidFill>
                <a:latin typeface="Helvetica" charset="0"/>
                <a:ea typeface="Helvetica" charset="0"/>
                <a:cs typeface="Helvetica" charset="0"/>
              </a:defRPr>
            </a:lvl3pPr>
            <a:lvl4pPr marL="1600200" indent="-228600" algn="l" defTabSz="457200" rtl="0" eaLnBrk="1" latinLnBrk="0" hangingPunct="1">
              <a:spcBef>
                <a:spcPct val="20000"/>
              </a:spcBef>
              <a:buFont typeface="Arial"/>
              <a:buChar char="–"/>
              <a:defRPr sz="2000" kern="1200">
                <a:solidFill>
                  <a:schemeClr val="tx1"/>
                </a:solidFill>
                <a:latin typeface="Helvetica" charset="0"/>
                <a:ea typeface="Helvetica" charset="0"/>
                <a:cs typeface="Helvetica" charset="0"/>
              </a:defRPr>
            </a:lvl4pPr>
            <a:lvl5pPr marL="2057400" indent="-228600" algn="l" defTabSz="457200" rtl="0" eaLnBrk="1" latinLnBrk="0" hangingPunct="1">
              <a:spcBef>
                <a:spcPct val="20000"/>
              </a:spcBef>
              <a:buFont typeface="Arial"/>
              <a:buChar char="»"/>
              <a:defRPr sz="2000" kern="1200">
                <a:solidFill>
                  <a:schemeClr val="tx1"/>
                </a:solidFill>
                <a:latin typeface="Helvetica" charset="0"/>
                <a:ea typeface="Helvetica" charset="0"/>
                <a:cs typeface="Helvetic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sz="2400" b="1" dirty="0"/>
              <a:t>Account for electronic effects - </a:t>
            </a:r>
            <a:r>
              <a:rPr lang="en-US" sz="2400" dirty="0"/>
              <a:t>the unique, time-dependent radiometric response of each FPA element</a:t>
            </a:r>
          </a:p>
          <a:p>
            <a:pPr marL="457200" indent="-457200">
              <a:buFont typeface="+mj-lt"/>
              <a:buAutoNum type="arabicPeriod"/>
            </a:pPr>
            <a:r>
              <a:rPr lang="en-US" sz="2400" b="1" dirty="0"/>
              <a:t>Account for optical effects - </a:t>
            </a:r>
            <a:r>
              <a:rPr lang="en-US" sz="2400" dirty="0"/>
              <a:t>the spatial and spectral “view” of each FPA element</a:t>
            </a:r>
            <a:endParaRPr lang="en-US" sz="2400" b="1" dirty="0"/>
          </a:p>
          <a:p>
            <a:pPr marL="457200" indent="-457200">
              <a:buFont typeface="+mj-lt"/>
              <a:buAutoNum type="arabicPeriod"/>
            </a:pPr>
            <a:r>
              <a:rPr lang="en-US" sz="2400" b="1" dirty="0"/>
              <a:t>Tie to the S.I. </a:t>
            </a:r>
            <a:r>
              <a:rPr lang="en-US" sz="2400" dirty="0"/>
              <a:t>(absolute </a:t>
            </a:r>
            <a:r>
              <a:rPr lang="en-US" sz="2400" dirty="0" err="1"/>
              <a:t>spectroradiometry</a:t>
            </a:r>
            <a:r>
              <a:rPr lang="en-US" sz="2400" dirty="0"/>
              <a:t>)</a:t>
            </a:r>
            <a:endParaRPr lang="en-US" sz="2400" b="1" dirty="0"/>
          </a:p>
          <a:p>
            <a:pPr marL="914400" lvl="1" indent="-457200">
              <a:buFont typeface="+mj-lt"/>
              <a:buAutoNum type="arabicPeriod"/>
            </a:pPr>
            <a:endParaRPr lang="en-US" sz="2400" dirty="0"/>
          </a:p>
          <a:p>
            <a:pPr marL="457200" indent="-457200">
              <a:buFont typeface="+mj-lt"/>
              <a:buAutoNum type="arabicPeriod"/>
            </a:pPr>
            <a:endParaRPr lang="en-US" sz="2400" dirty="0"/>
          </a:p>
          <a:p>
            <a:pPr marL="914400" lvl="1" indent="-457200">
              <a:buFont typeface="+mj-lt"/>
              <a:buAutoNum type="arabicPeriod"/>
            </a:pPr>
            <a:endParaRPr lang="en-US" sz="2400" dirty="0"/>
          </a:p>
          <a:p>
            <a:pPr marL="457200" indent="-457200">
              <a:buFont typeface="+mj-lt"/>
              <a:buAutoNum type="arabicPeriod"/>
            </a:pPr>
            <a:endParaRPr lang="en-US" sz="2400" dirty="0"/>
          </a:p>
        </p:txBody>
      </p:sp>
    </p:spTree>
    <p:extLst>
      <p:ext uri="{BB962C8B-B14F-4D97-AF65-F5344CB8AC3E}">
        <p14:creationId xmlns:p14="http://schemas.microsoft.com/office/powerpoint/2010/main" val="3071131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6</a:t>
            </a:fld>
            <a:endParaRPr lang="en-US" dirty="0"/>
          </a:p>
        </p:txBody>
      </p:sp>
      <p:sp>
        <p:nvSpPr>
          <p:cNvPr id="10" name="Text Placeholder 6"/>
          <p:cNvSpPr>
            <a:spLocks noGrp="1"/>
          </p:cNvSpPr>
          <p:nvPr>
            <p:ph type="body" sz="quarter" idx="17"/>
          </p:nvPr>
        </p:nvSpPr>
        <p:spPr>
          <a:xfrm>
            <a:off x="591440" y="1930120"/>
            <a:ext cx="4087581" cy="3736312"/>
          </a:xfrm>
        </p:spPr>
        <p:txBody>
          <a:bodyPr/>
          <a:lstStyle/>
          <a:p>
            <a:pPr marL="514350" indent="-514350">
              <a:buFont typeface="+mj-lt"/>
              <a:buAutoNum type="arabicPeriod"/>
            </a:pPr>
            <a:r>
              <a:rPr lang="en-US" sz="2400" b="1" dirty="0"/>
              <a:t>Account for electronic effects - </a:t>
            </a:r>
            <a:r>
              <a:rPr lang="en-US" sz="2400" dirty="0"/>
              <a:t>the unique, time-dependent radiometric response of each FPA element</a:t>
            </a:r>
          </a:p>
          <a:p>
            <a:pPr marL="457200" indent="-457200">
              <a:buFont typeface="+mj-lt"/>
              <a:buAutoNum type="arabicPeriod"/>
            </a:pPr>
            <a:r>
              <a:rPr lang="en-US" sz="2400" b="1" dirty="0"/>
              <a:t>Account for optical effects - </a:t>
            </a:r>
            <a:r>
              <a:rPr lang="en-US" sz="2400" dirty="0"/>
              <a:t>the spatial and spectral “view” of each FPA element</a:t>
            </a:r>
            <a:endParaRPr lang="en-US" sz="2400" b="1" dirty="0"/>
          </a:p>
          <a:p>
            <a:pPr marL="457200" indent="-457200">
              <a:buFont typeface="+mj-lt"/>
              <a:buAutoNum type="arabicPeriod"/>
            </a:pPr>
            <a:r>
              <a:rPr lang="en-US" sz="2400" b="1" dirty="0"/>
              <a:t>Tie to the S.I. </a:t>
            </a:r>
            <a:r>
              <a:rPr lang="en-US" sz="2400" dirty="0"/>
              <a:t>(absolute </a:t>
            </a:r>
            <a:r>
              <a:rPr lang="en-US" sz="2400" dirty="0" err="1"/>
              <a:t>spectroradiometry</a:t>
            </a:r>
            <a:r>
              <a:rPr lang="en-US" sz="2400" dirty="0"/>
              <a:t>)</a:t>
            </a:r>
            <a:endParaRPr lang="en-US" sz="2400" b="1" dirty="0"/>
          </a:p>
          <a:p>
            <a:pPr marL="914400" lvl="1" indent="-457200">
              <a:buFont typeface="+mj-lt"/>
              <a:buAutoNum type="arabicPeriod"/>
            </a:pPr>
            <a:endParaRPr lang="en-US" sz="2400" dirty="0"/>
          </a:p>
          <a:p>
            <a:pPr marL="457200" indent="-457200">
              <a:buFont typeface="+mj-lt"/>
              <a:buAutoNum type="arabicPeriod"/>
            </a:pPr>
            <a:endParaRPr lang="en-US" sz="2400" dirty="0"/>
          </a:p>
          <a:p>
            <a:pPr marL="914400" lvl="1" indent="-457200">
              <a:buFont typeface="+mj-lt"/>
              <a:buAutoNum type="arabicPeriod"/>
            </a:pPr>
            <a:endParaRPr lang="en-US" sz="2400" dirty="0"/>
          </a:p>
          <a:p>
            <a:pPr marL="457200" indent="-457200">
              <a:buFont typeface="+mj-lt"/>
              <a:buAutoNum type="arabicPeriod"/>
            </a:pPr>
            <a:endParaRPr lang="en-US" sz="2400" dirty="0"/>
          </a:p>
        </p:txBody>
      </p:sp>
      <p:sp>
        <p:nvSpPr>
          <p:cNvPr id="6" name="Title 5"/>
          <p:cNvSpPr>
            <a:spLocks noGrp="1"/>
          </p:cNvSpPr>
          <p:nvPr>
            <p:ph type="ctrTitle"/>
          </p:nvPr>
        </p:nvSpPr>
        <p:spPr>
          <a:xfrm>
            <a:off x="454027" y="454025"/>
            <a:ext cx="6434960" cy="436031"/>
          </a:xfrm>
        </p:spPr>
        <p:txBody>
          <a:bodyPr/>
          <a:lstStyle/>
          <a:p>
            <a:r>
              <a:rPr lang="en-US" dirty="0"/>
              <a:t>Working backwards from the FPA</a:t>
            </a:r>
          </a:p>
        </p:txBody>
      </p:sp>
      <p:grpSp>
        <p:nvGrpSpPr>
          <p:cNvPr id="5" name="Group 4"/>
          <p:cNvGrpSpPr/>
          <p:nvPr/>
        </p:nvGrpSpPr>
        <p:grpSpPr>
          <a:xfrm>
            <a:off x="5581130" y="1277909"/>
            <a:ext cx="2615713" cy="5214966"/>
            <a:chOff x="5534967" y="435837"/>
            <a:chExt cx="2073011" cy="4132976"/>
          </a:xfrm>
        </p:grpSpPr>
        <p:sp>
          <p:nvSpPr>
            <p:cNvPr id="28" name="Down Arrow 27"/>
            <p:cNvSpPr/>
            <p:nvPr/>
          </p:nvSpPr>
          <p:spPr>
            <a:xfrm>
              <a:off x="6275672" y="435837"/>
              <a:ext cx="812300" cy="4132976"/>
            </a:xfrm>
            <a:prstGeom prst="downArrow">
              <a:avLst/>
            </a:pr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p:cNvSpPr txBox="1"/>
            <p:nvPr/>
          </p:nvSpPr>
          <p:spPr>
            <a:xfrm>
              <a:off x="5534967" y="521697"/>
              <a:ext cx="2072329"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dark offset</a:t>
              </a:r>
            </a:p>
          </p:txBody>
        </p:sp>
        <p:sp>
          <p:nvSpPr>
            <p:cNvPr id="30" name="TextBox 29"/>
            <p:cNvSpPr txBox="1"/>
            <p:nvPr/>
          </p:nvSpPr>
          <p:spPr>
            <a:xfrm>
              <a:off x="5548891" y="937505"/>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pedestal shift</a:t>
              </a:r>
            </a:p>
          </p:txBody>
        </p:sp>
        <p:sp>
          <p:nvSpPr>
            <p:cNvPr id="31" name="TextBox 30"/>
            <p:cNvSpPr txBox="1"/>
            <p:nvPr/>
          </p:nvSpPr>
          <p:spPr>
            <a:xfrm>
              <a:off x="5548891" y="1331342"/>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panel ghost</a:t>
              </a:r>
            </a:p>
          </p:txBody>
        </p:sp>
        <p:sp>
          <p:nvSpPr>
            <p:cNvPr id="32" name="TextBox 31"/>
            <p:cNvSpPr txBox="1"/>
            <p:nvPr/>
          </p:nvSpPr>
          <p:spPr>
            <a:xfrm>
              <a:off x="5547480" y="1723960"/>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flat field</a:t>
              </a:r>
            </a:p>
          </p:txBody>
        </p:sp>
        <p:sp>
          <p:nvSpPr>
            <p:cNvPr id="33" name="TextBox 32"/>
            <p:cNvSpPr txBox="1"/>
            <p:nvPr/>
          </p:nvSpPr>
          <p:spPr>
            <a:xfrm>
              <a:off x="5548891" y="2879699"/>
              <a:ext cx="2058405" cy="243920"/>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a:t>
              </a:r>
              <a:r>
                <a:rPr lang="en-US" sz="1400" b="1" dirty="0" err="1">
                  <a:latin typeface="Helvetica"/>
                  <a:cs typeface="Helvetica"/>
                </a:rPr>
                <a:t>crosstrack</a:t>
              </a:r>
              <a:r>
                <a:rPr lang="en-US" sz="1400" b="1" dirty="0">
                  <a:latin typeface="Helvetica"/>
                  <a:cs typeface="Helvetica"/>
                </a:rPr>
                <a:t> scatter</a:t>
              </a:r>
            </a:p>
          </p:txBody>
        </p:sp>
        <p:sp>
          <p:nvSpPr>
            <p:cNvPr id="34" name="TextBox 33"/>
            <p:cNvSpPr txBox="1"/>
            <p:nvPr/>
          </p:nvSpPr>
          <p:spPr>
            <a:xfrm>
              <a:off x="5548891" y="3264454"/>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spatial scatter</a:t>
              </a:r>
            </a:p>
          </p:txBody>
        </p:sp>
        <p:sp>
          <p:nvSpPr>
            <p:cNvPr id="35" name="TextBox 34"/>
            <p:cNvSpPr txBox="1"/>
            <p:nvPr/>
          </p:nvSpPr>
          <p:spPr>
            <a:xfrm>
              <a:off x="5548891" y="3639581"/>
              <a:ext cx="2058405" cy="414663"/>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Apply radiometric coefficients</a:t>
              </a:r>
            </a:p>
          </p:txBody>
        </p:sp>
        <p:grpSp>
          <p:nvGrpSpPr>
            <p:cNvPr id="43" name="Group 42"/>
            <p:cNvGrpSpPr/>
            <p:nvPr/>
          </p:nvGrpSpPr>
          <p:grpSpPr>
            <a:xfrm>
              <a:off x="5549571" y="2111477"/>
              <a:ext cx="2058407" cy="619389"/>
              <a:chOff x="5569185" y="2120355"/>
              <a:chExt cx="2058407" cy="619389"/>
            </a:xfrm>
          </p:grpSpPr>
          <p:sp>
            <p:nvSpPr>
              <p:cNvPr id="44" name="TextBox 43"/>
              <p:cNvSpPr txBox="1"/>
              <p:nvPr/>
            </p:nvSpPr>
            <p:spPr>
              <a:xfrm>
                <a:off x="5569187" y="2120355"/>
                <a:ext cx="2058405" cy="243920"/>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bad pixels</a:t>
                </a:r>
              </a:p>
            </p:txBody>
          </p:sp>
          <p:sp>
            <p:nvSpPr>
              <p:cNvPr id="47" name="TextBox 46"/>
              <p:cNvSpPr txBox="1"/>
              <p:nvPr/>
            </p:nvSpPr>
            <p:spPr>
              <a:xfrm>
                <a:off x="5569185" y="2493523"/>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Statistical </a:t>
                </a:r>
                <a:r>
                  <a:rPr lang="en-US" sz="1400" b="1" dirty="0" err="1">
                    <a:latin typeface="Helvetica"/>
                    <a:cs typeface="Helvetica"/>
                  </a:rPr>
                  <a:t>destriping</a:t>
                </a:r>
                <a:endParaRPr lang="en-US" sz="1400" b="1" dirty="0">
                  <a:latin typeface="Helvetica"/>
                  <a:cs typeface="Helvetica"/>
                </a:endParaRPr>
              </a:p>
            </p:txBody>
          </p:sp>
        </p:grpSp>
      </p:grpSp>
      <p:sp>
        <p:nvSpPr>
          <p:cNvPr id="8" name="Left Brace 7"/>
          <p:cNvSpPr/>
          <p:nvPr/>
        </p:nvSpPr>
        <p:spPr>
          <a:xfrm>
            <a:off x="4625679" y="1553512"/>
            <a:ext cx="743969" cy="2577432"/>
          </a:xfrm>
          <a:prstGeom prst="leftBrace">
            <a:avLst>
              <a:gd name="adj1" fmla="val 8333"/>
              <a:gd name="adj2" fmla="val 234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8" name="Left Brace 67"/>
          <p:cNvSpPr/>
          <p:nvPr/>
        </p:nvSpPr>
        <p:spPr>
          <a:xfrm>
            <a:off x="4704510" y="4487847"/>
            <a:ext cx="618715" cy="518723"/>
          </a:xfrm>
          <a:prstGeom prst="leftBrace">
            <a:avLst>
              <a:gd name="adj1" fmla="val 8333"/>
              <a:gd name="adj2" fmla="val 1638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9" name="Left Brace 68"/>
          <p:cNvSpPr/>
          <p:nvPr/>
        </p:nvSpPr>
        <p:spPr>
          <a:xfrm>
            <a:off x="4625680" y="5328512"/>
            <a:ext cx="755592" cy="476988"/>
          </a:xfrm>
          <a:prstGeom prst="leftBrace">
            <a:avLst>
              <a:gd name="adj1" fmla="val 8333"/>
              <a:gd name="adj2" fmla="val 4325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75666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78" y="1854258"/>
            <a:ext cx="7894310" cy="1136302"/>
          </a:xfrm>
          <a:prstGeom prst="rect">
            <a:avLst/>
          </a:prstGeom>
        </p:spPr>
      </p:pic>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7</a:t>
            </a:fld>
            <a:endParaRPr lang="en-US" dirty="0"/>
          </a:p>
        </p:txBody>
      </p:sp>
      <p:sp>
        <p:nvSpPr>
          <p:cNvPr id="5" name="Title 4"/>
          <p:cNvSpPr>
            <a:spLocks noGrp="1"/>
          </p:cNvSpPr>
          <p:nvPr>
            <p:ph type="ctrTitle"/>
          </p:nvPr>
        </p:nvSpPr>
        <p:spPr/>
        <p:txBody>
          <a:bodyPr/>
          <a:lstStyle/>
          <a:p>
            <a:r>
              <a:rPr lang="en-US" dirty="0"/>
              <a:t>Basic radiometric model</a:t>
            </a:r>
          </a:p>
        </p:txBody>
      </p:sp>
      <p:sp>
        <p:nvSpPr>
          <p:cNvPr id="24" name="TextBox 23"/>
          <p:cNvSpPr txBox="1"/>
          <p:nvPr/>
        </p:nvSpPr>
        <p:spPr>
          <a:xfrm>
            <a:off x="1196539" y="3110044"/>
            <a:ext cx="1988621" cy="646331"/>
          </a:xfrm>
          <a:prstGeom prst="rect">
            <a:avLst/>
          </a:prstGeom>
          <a:noFill/>
        </p:spPr>
        <p:txBody>
          <a:bodyPr wrap="none" rtlCol="0">
            <a:spAutoFit/>
          </a:bodyPr>
          <a:lstStyle/>
          <a:p>
            <a:pPr algn="ctr"/>
            <a:r>
              <a:rPr lang="en-US" b="1" dirty="0">
                <a:solidFill>
                  <a:srgbClr val="FF0000"/>
                </a:solidFill>
              </a:rPr>
              <a:t>Radiance at FPA</a:t>
            </a:r>
          </a:p>
          <a:p>
            <a:pPr algn="ctr"/>
            <a:r>
              <a:rPr lang="en-US" dirty="0" err="1">
                <a:solidFill>
                  <a:srgbClr val="FF0000"/>
                </a:solidFill>
              </a:rPr>
              <a:t>uW</a:t>
            </a:r>
            <a:r>
              <a:rPr lang="en-US" dirty="0">
                <a:solidFill>
                  <a:srgbClr val="FF0000"/>
                </a:solidFill>
              </a:rPr>
              <a:t> nm</a:t>
            </a:r>
            <a:r>
              <a:rPr lang="en-US" baseline="30000" dirty="0">
                <a:solidFill>
                  <a:srgbClr val="FF0000"/>
                </a:solidFill>
              </a:rPr>
              <a:t>-1</a:t>
            </a:r>
            <a:r>
              <a:rPr lang="en-US" dirty="0">
                <a:solidFill>
                  <a:srgbClr val="FF0000"/>
                </a:solidFill>
              </a:rPr>
              <a:t> sr</a:t>
            </a:r>
            <a:r>
              <a:rPr lang="en-US" baseline="30000" dirty="0">
                <a:solidFill>
                  <a:srgbClr val="FF0000"/>
                </a:solidFill>
              </a:rPr>
              <a:t>-1</a:t>
            </a:r>
            <a:r>
              <a:rPr lang="en-US" dirty="0">
                <a:solidFill>
                  <a:srgbClr val="FF0000"/>
                </a:solidFill>
              </a:rPr>
              <a:t> cm</a:t>
            </a:r>
            <a:r>
              <a:rPr lang="en-US" baseline="30000" dirty="0">
                <a:solidFill>
                  <a:srgbClr val="FF0000"/>
                </a:solidFill>
              </a:rPr>
              <a:t>-2</a:t>
            </a:r>
            <a:endParaRPr lang="en-US" dirty="0">
              <a:solidFill>
                <a:srgbClr val="FF0000"/>
              </a:solidFill>
            </a:endParaRPr>
          </a:p>
        </p:txBody>
      </p:sp>
      <p:sp>
        <p:nvSpPr>
          <p:cNvPr id="25" name="TextBox 24"/>
          <p:cNvSpPr txBox="1"/>
          <p:nvPr/>
        </p:nvSpPr>
        <p:spPr>
          <a:xfrm>
            <a:off x="3384299" y="3092385"/>
            <a:ext cx="1287725" cy="646331"/>
          </a:xfrm>
          <a:prstGeom prst="rect">
            <a:avLst/>
          </a:prstGeom>
          <a:noFill/>
        </p:spPr>
        <p:txBody>
          <a:bodyPr wrap="none" rtlCol="0">
            <a:spAutoFit/>
          </a:bodyPr>
          <a:lstStyle/>
          <a:p>
            <a:pPr algn="ctr"/>
            <a:r>
              <a:rPr lang="en-US" b="1" dirty="0">
                <a:solidFill>
                  <a:srgbClr val="FF0000"/>
                </a:solidFill>
              </a:rPr>
              <a:t>FPA Value</a:t>
            </a:r>
          </a:p>
          <a:p>
            <a:pPr algn="ctr"/>
            <a:r>
              <a:rPr lang="en-US" dirty="0">
                <a:solidFill>
                  <a:srgbClr val="FF0000"/>
                </a:solidFill>
              </a:rPr>
              <a:t>DN</a:t>
            </a:r>
          </a:p>
        </p:txBody>
      </p:sp>
      <p:sp>
        <p:nvSpPr>
          <p:cNvPr id="26" name="TextBox 25"/>
          <p:cNvSpPr txBox="1"/>
          <p:nvPr/>
        </p:nvSpPr>
        <p:spPr>
          <a:xfrm>
            <a:off x="5218719" y="3122780"/>
            <a:ext cx="851515" cy="646331"/>
          </a:xfrm>
          <a:prstGeom prst="rect">
            <a:avLst/>
          </a:prstGeom>
          <a:noFill/>
        </p:spPr>
        <p:txBody>
          <a:bodyPr wrap="none" rtlCol="0">
            <a:spAutoFit/>
          </a:bodyPr>
          <a:lstStyle/>
          <a:p>
            <a:pPr algn="ctr"/>
            <a:r>
              <a:rPr lang="en-US" b="1" dirty="0">
                <a:solidFill>
                  <a:srgbClr val="FF0000"/>
                </a:solidFill>
              </a:rPr>
              <a:t>Offset</a:t>
            </a:r>
          </a:p>
          <a:p>
            <a:pPr algn="ctr"/>
            <a:r>
              <a:rPr lang="en-US" dirty="0">
                <a:solidFill>
                  <a:srgbClr val="FF0000"/>
                </a:solidFill>
              </a:rPr>
              <a:t>DN</a:t>
            </a:r>
          </a:p>
        </p:txBody>
      </p:sp>
      <p:sp>
        <p:nvSpPr>
          <p:cNvPr id="27" name="TextBox 26"/>
          <p:cNvSpPr txBox="1"/>
          <p:nvPr/>
        </p:nvSpPr>
        <p:spPr>
          <a:xfrm>
            <a:off x="454026" y="1448214"/>
            <a:ext cx="5804794" cy="369332"/>
          </a:xfrm>
          <a:prstGeom prst="rect">
            <a:avLst/>
          </a:prstGeom>
          <a:noFill/>
        </p:spPr>
        <p:txBody>
          <a:bodyPr wrap="none" rtlCol="0">
            <a:spAutoFit/>
          </a:bodyPr>
          <a:lstStyle/>
          <a:p>
            <a:pPr algn="ctr"/>
            <a:r>
              <a:rPr lang="en-US" dirty="0"/>
              <a:t>For each </a:t>
            </a:r>
            <a:r>
              <a:rPr lang="en-US" dirty="0" err="1"/>
              <a:t>crosstrack</a:t>
            </a:r>
            <a:r>
              <a:rPr lang="en-US" dirty="0"/>
              <a:t> element x and spectral channel c</a:t>
            </a:r>
          </a:p>
        </p:txBody>
      </p:sp>
      <p:sp>
        <p:nvSpPr>
          <p:cNvPr id="28" name="TextBox 27"/>
          <p:cNvSpPr txBox="1"/>
          <p:nvPr/>
        </p:nvSpPr>
        <p:spPr>
          <a:xfrm>
            <a:off x="6321672" y="3113109"/>
            <a:ext cx="2465740" cy="646331"/>
          </a:xfrm>
          <a:prstGeom prst="rect">
            <a:avLst/>
          </a:prstGeom>
          <a:noFill/>
        </p:spPr>
        <p:txBody>
          <a:bodyPr wrap="none" rtlCol="0">
            <a:spAutoFit/>
          </a:bodyPr>
          <a:lstStyle/>
          <a:p>
            <a:pPr algn="ctr"/>
            <a:r>
              <a:rPr lang="en-US" b="1" dirty="0">
                <a:solidFill>
                  <a:srgbClr val="FF0000"/>
                </a:solidFill>
              </a:rPr>
              <a:t>Gain</a:t>
            </a:r>
          </a:p>
          <a:p>
            <a:r>
              <a:rPr lang="en-US" dirty="0" err="1">
                <a:solidFill>
                  <a:srgbClr val="FF0000"/>
                </a:solidFill>
              </a:rPr>
              <a:t>uW</a:t>
            </a:r>
            <a:r>
              <a:rPr lang="en-US" dirty="0">
                <a:solidFill>
                  <a:srgbClr val="FF0000"/>
                </a:solidFill>
              </a:rPr>
              <a:t> nm</a:t>
            </a:r>
            <a:r>
              <a:rPr lang="en-US" baseline="30000" dirty="0">
                <a:solidFill>
                  <a:srgbClr val="FF0000"/>
                </a:solidFill>
              </a:rPr>
              <a:t>-1</a:t>
            </a:r>
            <a:r>
              <a:rPr lang="en-US" dirty="0">
                <a:solidFill>
                  <a:srgbClr val="FF0000"/>
                </a:solidFill>
              </a:rPr>
              <a:t> sr</a:t>
            </a:r>
            <a:r>
              <a:rPr lang="en-US" baseline="30000" dirty="0">
                <a:solidFill>
                  <a:srgbClr val="FF0000"/>
                </a:solidFill>
              </a:rPr>
              <a:t>-1</a:t>
            </a:r>
            <a:r>
              <a:rPr lang="en-US" dirty="0">
                <a:solidFill>
                  <a:srgbClr val="FF0000"/>
                </a:solidFill>
              </a:rPr>
              <a:t> cm</a:t>
            </a:r>
            <a:r>
              <a:rPr lang="en-US" baseline="30000" dirty="0">
                <a:solidFill>
                  <a:srgbClr val="FF0000"/>
                </a:solidFill>
              </a:rPr>
              <a:t>-2 </a:t>
            </a:r>
            <a:r>
              <a:rPr lang="en-US" dirty="0">
                <a:solidFill>
                  <a:srgbClr val="FF0000"/>
                </a:solidFill>
              </a:rPr>
              <a:t>DN</a:t>
            </a:r>
            <a:r>
              <a:rPr lang="en-US" baseline="30000" dirty="0">
                <a:solidFill>
                  <a:srgbClr val="FF0000"/>
                </a:solidFill>
              </a:rPr>
              <a:t>-1</a:t>
            </a:r>
            <a:endParaRPr lang="en-US" dirty="0">
              <a:solidFill>
                <a:srgbClr val="FF0000"/>
              </a:solidFill>
            </a:endParaRPr>
          </a:p>
        </p:txBody>
      </p:sp>
    </p:spTree>
    <p:extLst>
      <p:ext uri="{BB962C8B-B14F-4D97-AF65-F5344CB8AC3E}">
        <p14:creationId xmlns:p14="http://schemas.microsoft.com/office/powerpoint/2010/main" val="3176250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2594"/>
          <a:stretch/>
        </p:blipFill>
        <p:spPr>
          <a:xfrm>
            <a:off x="670534" y="4444837"/>
            <a:ext cx="4011827" cy="7263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78" y="1854258"/>
            <a:ext cx="7894310" cy="1136302"/>
          </a:xfrm>
          <a:prstGeom prst="rect">
            <a:avLst/>
          </a:prstGeom>
        </p:spPr>
      </p:pic>
      <p:sp>
        <p:nvSpPr>
          <p:cNvPr id="16" name="Right Arrow 15"/>
          <p:cNvSpPr/>
          <p:nvPr/>
        </p:nvSpPr>
        <p:spPr>
          <a:xfrm rot="8437624">
            <a:off x="3264984" y="2926677"/>
            <a:ext cx="3537757" cy="1071939"/>
          </a:xfrm>
          <a:custGeom>
            <a:avLst/>
            <a:gdLst>
              <a:gd name="connsiteX0" fmla="*/ 0 w 2582125"/>
              <a:gd name="connsiteY0" fmla="*/ 231873 h 927490"/>
              <a:gd name="connsiteX1" fmla="*/ 2118380 w 2582125"/>
              <a:gd name="connsiteY1" fmla="*/ 231873 h 927490"/>
              <a:gd name="connsiteX2" fmla="*/ 2118380 w 2582125"/>
              <a:gd name="connsiteY2" fmla="*/ 0 h 927490"/>
              <a:gd name="connsiteX3" fmla="*/ 2582125 w 2582125"/>
              <a:gd name="connsiteY3" fmla="*/ 463745 h 927490"/>
              <a:gd name="connsiteX4" fmla="*/ 2118380 w 2582125"/>
              <a:gd name="connsiteY4" fmla="*/ 927490 h 927490"/>
              <a:gd name="connsiteX5" fmla="*/ 2118380 w 2582125"/>
              <a:gd name="connsiteY5" fmla="*/ 695618 h 927490"/>
              <a:gd name="connsiteX6" fmla="*/ 0 w 2582125"/>
              <a:gd name="connsiteY6" fmla="*/ 695618 h 927490"/>
              <a:gd name="connsiteX7" fmla="*/ 0 w 2582125"/>
              <a:gd name="connsiteY7" fmla="*/ 231873 h 927490"/>
              <a:gd name="connsiteX0" fmla="*/ 0 w 3537757"/>
              <a:gd name="connsiteY0" fmla="*/ 0 h 1071939"/>
              <a:gd name="connsiteX1" fmla="*/ 3074012 w 3537757"/>
              <a:gd name="connsiteY1" fmla="*/ 376322 h 1071939"/>
              <a:gd name="connsiteX2" fmla="*/ 3074012 w 3537757"/>
              <a:gd name="connsiteY2" fmla="*/ 144449 h 1071939"/>
              <a:gd name="connsiteX3" fmla="*/ 3537757 w 3537757"/>
              <a:gd name="connsiteY3" fmla="*/ 608194 h 1071939"/>
              <a:gd name="connsiteX4" fmla="*/ 3074012 w 3537757"/>
              <a:gd name="connsiteY4" fmla="*/ 1071939 h 1071939"/>
              <a:gd name="connsiteX5" fmla="*/ 3074012 w 3537757"/>
              <a:gd name="connsiteY5" fmla="*/ 840067 h 1071939"/>
              <a:gd name="connsiteX6" fmla="*/ 955632 w 3537757"/>
              <a:gd name="connsiteY6" fmla="*/ 840067 h 1071939"/>
              <a:gd name="connsiteX7" fmla="*/ 0 w 3537757"/>
              <a:gd name="connsiteY7" fmla="*/ 0 h 1071939"/>
              <a:gd name="connsiteX0" fmla="*/ 0 w 3537757"/>
              <a:gd name="connsiteY0" fmla="*/ 0 h 1071939"/>
              <a:gd name="connsiteX1" fmla="*/ 3074012 w 3537757"/>
              <a:gd name="connsiteY1" fmla="*/ 376322 h 1071939"/>
              <a:gd name="connsiteX2" fmla="*/ 3074012 w 3537757"/>
              <a:gd name="connsiteY2" fmla="*/ 144449 h 1071939"/>
              <a:gd name="connsiteX3" fmla="*/ 3537757 w 3537757"/>
              <a:gd name="connsiteY3" fmla="*/ 608194 h 1071939"/>
              <a:gd name="connsiteX4" fmla="*/ 3074012 w 3537757"/>
              <a:gd name="connsiteY4" fmla="*/ 1071939 h 1071939"/>
              <a:gd name="connsiteX5" fmla="*/ 3074012 w 3537757"/>
              <a:gd name="connsiteY5" fmla="*/ 840067 h 1071939"/>
              <a:gd name="connsiteX6" fmla="*/ 932514 w 3537757"/>
              <a:gd name="connsiteY6" fmla="*/ 719124 h 1071939"/>
              <a:gd name="connsiteX7" fmla="*/ 0 w 3537757"/>
              <a:gd name="connsiteY7" fmla="*/ 0 h 107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7757" h="1071939">
                <a:moveTo>
                  <a:pt x="0" y="0"/>
                </a:moveTo>
                <a:lnTo>
                  <a:pt x="3074012" y="376322"/>
                </a:lnTo>
                <a:lnTo>
                  <a:pt x="3074012" y="144449"/>
                </a:lnTo>
                <a:lnTo>
                  <a:pt x="3537757" y="608194"/>
                </a:lnTo>
                <a:lnTo>
                  <a:pt x="3074012" y="1071939"/>
                </a:lnTo>
                <a:lnTo>
                  <a:pt x="3074012" y="840067"/>
                </a:lnTo>
                <a:lnTo>
                  <a:pt x="932514" y="719124"/>
                </a:lnTo>
                <a:lnTo>
                  <a:pt x="0" y="0"/>
                </a:lnTo>
                <a:close/>
              </a:path>
            </a:pathLst>
          </a:cu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ight Arrow 8"/>
          <p:cNvSpPr/>
          <p:nvPr/>
        </p:nvSpPr>
        <p:spPr>
          <a:xfrm rot="5400000">
            <a:off x="6951868" y="3008960"/>
            <a:ext cx="1671641" cy="1200113"/>
          </a:xfrm>
          <a:custGeom>
            <a:avLst/>
            <a:gdLst>
              <a:gd name="connsiteX0" fmla="*/ 0 w 1671644"/>
              <a:gd name="connsiteY0" fmla="*/ 231873 h 927490"/>
              <a:gd name="connsiteX1" fmla="*/ 1207899 w 1671644"/>
              <a:gd name="connsiteY1" fmla="*/ 231873 h 927490"/>
              <a:gd name="connsiteX2" fmla="*/ 1207899 w 1671644"/>
              <a:gd name="connsiteY2" fmla="*/ 0 h 927490"/>
              <a:gd name="connsiteX3" fmla="*/ 1671644 w 1671644"/>
              <a:gd name="connsiteY3" fmla="*/ 463745 h 927490"/>
              <a:gd name="connsiteX4" fmla="*/ 1207899 w 1671644"/>
              <a:gd name="connsiteY4" fmla="*/ 927490 h 927490"/>
              <a:gd name="connsiteX5" fmla="*/ 1207899 w 1671644"/>
              <a:gd name="connsiteY5" fmla="*/ 695618 h 927490"/>
              <a:gd name="connsiteX6" fmla="*/ 0 w 1671644"/>
              <a:gd name="connsiteY6" fmla="*/ 695618 h 927490"/>
              <a:gd name="connsiteX7" fmla="*/ 0 w 1671644"/>
              <a:gd name="connsiteY7" fmla="*/ 231873 h 927490"/>
              <a:gd name="connsiteX0" fmla="*/ 15765 w 1671644"/>
              <a:gd name="connsiteY0" fmla="*/ 0 h 1200113"/>
              <a:gd name="connsiteX1" fmla="*/ 1207899 w 1671644"/>
              <a:gd name="connsiteY1" fmla="*/ 504496 h 1200113"/>
              <a:gd name="connsiteX2" fmla="*/ 1207899 w 1671644"/>
              <a:gd name="connsiteY2" fmla="*/ 272623 h 1200113"/>
              <a:gd name="connsiteX3" fmla="*/ 1671644 w 1671644"/>
              <a:gd name="connsiteY3" fmla="*/ 736368 h 1200113"/>
              <a:gd name="connsiteX4" fmla="*/ 1207899 w 1671644"/>
              <a:gd name="connsiteY4" fmla="*/ 1200113 h 1200113"/>
              <a:gd name="connsiteX5" fmla="*/ 1207899 w 1671644"/>
              <a:gd name="connsiteY5" fmla="*/ 968241 h 1200113"/>
              <a:gd name="connsiteX6" fmla="*/ 0 w 1671644"/>
              <a:gd name="connsiteY6" fmla="*/ 968241 h 1200113"/>
              <a:gd name="connsiteX7" fmla="*/ 15765 w 1671644"/>
              <a:gd name="connsiteY7" fmla="*/ 0 h 1200113"/>
              <a:gd name="connsiteX0" fmla="*/ 15762 w 1671641"/>
              <a:gd name="connsiteY0" fmla="*/ 0 h 1200113"/>
              <a:gd name="connsiteX1" fmla="*/ 1207896 w 1671641"/>
              <a:gd name="connsiteY1" fmla="*/ 504496 h 1200113"/>
              <a:gd name="connsiteX2" fmla="*/ 1207896 w 1671641"/>
              <a:gd name="connsiteY2" fmla="*/ 272623 h 1200113"/>
              <a:gd name="connsiteX3" fmla="*/ 1671641 w 1671641"/>
              <a:gd name="connsiteY3" fmla="*/ 736368 h 1200113"/>
              <a:gd name="connsiteX4" fmla="*/ 1207896 w 1671641"/>
              <a:gd name="connsiteY4" fmla="*/ 1200113 h 1200113"/>
              <a:gd name="connsiteX5" fmla="*/ 1207896 w 1671641"/>
              <a:gd name="connsiteY5" fmla="*/ 968241 h 1200113"/>
              <a:gd name="connsiteX6" fmla="*/ 0 w 1671641"/>
              <a:gd name="connsiteY6" fmla="*/ 1173193 h 1200113"/>
              <a:gd name="connsiteX7" fmla="*/ 15762 w 1671641"/>
              <a:gd name="connsiteY7" fmla="*/ 0 h 120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1641" h="1200113">
                <a:moveTo>
                  <a:pt x="15762" y="0"/>
                </a:moveTo>
                <a:lnTo>
                  <a:pt x="1207896" y="504496"/>
                </a:lnTo>
                <a:lnTo>
                  <a:pt x="1207896" y="272623"/>
                </a:lnTo>
                <a:lnTo>
                  <a:pt x="1671641" y="736368"/>
                </a:lnTo>
                <a:lnTo>
                  <a:pt x="1207896" y="1200113"/>
                </a:lnTo>
                <a:lnTo>
                  <a:pt x="1207896" y="968241"/>
                </a:lnTo>
                <a:lnTo>
                  <a:pt x="0" y="1173193"/>
                </a:lnTo>
                <a:lnTo>
                  <a:pt x="15762" y="0"/>
                </a:lnTo>
                <a:close/>
              </a:path>
            </a:pathLst>
          </a:cu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8</a:t>
            </a:fld>
            <a:endParaRPr lang="en-US" dirty="0"/>
          </a:p>
        </p:txBody>
      </p:sp>
      <p:sp>
        <p:nvSpPr>
          <p:cNvPr id="5" name="Title 4"/>
          <p:cNvSpPr>
            <a:spLocks noGrp="1"/>
          </p:cNvSpPr>
          <p:nvPr>
            <p:ph type="ctrTitle"/>
          </p:nvPr>
        </p:nvSpPr>
        <p:spPr/>
        <p:txBody>
          <a:bodyPr/>
          <a:lstStyle/>
          <a:p>
            <a:r>
              <a:rPr lang="en-US" dirty="0"/>
              <a:t>Basic radiometric model</a:t>
            </a:r>
          </a:p>
        </p:txBody>
      </p:sp>
      <p:sp>
        <p:nvSpPr>
          <p:cNvPr id="26" name="TextBox 25"/>
          <p:cNvSpPr txBox="1"/>
          <p:nvPr/>
        </p:nvSpPr>
        <p:spPr>
          <a:xfrm>
            <a:off x="5218719" y="3122780"/>
            <a:ext cx="851515" cy="646331"/>
          </a:xfrm>
          <a:prstGeom prst="rect">
            <a:avLst/>
          </a:prstGeom>
          <a:noFill/>
        </p:spPr>
        <p:txBody>
          <a:bodyPr wrap="none" rtlCol="0">
            <a:spAutoFit/>
          </a:bodyPr>
          <a:lstStyle/>
          <a:p>
            <a:pPr algn="ctr"/>
            <a:r>
              <a:rPr lang="en-US" b="1" dirty="0"/>
              <a:t>Offset</a:t>
            </a:r>
          </a:p>
          <a:p>
            <a:pPr algn="ctr"/>
            <a:r>
              <a:rPr lang="en-US" dirty="0"/>
              <a:t>DN</a:t>
            </a:r>
          </a:p>
        </p:txBody>
      </p:sp>
      <p:sp>
        <p:nvSpPr>
          <p:cNvPr id="27" name="TextBox 26"/>
          <p:cNvSpPr txBox="1"/>
          <p:nvPr/>
        </p:nvSpPr>
        <p:spPr>
          <a:xfrm>
            <a:off x="454026" y="1448214"/>
            <a:ext cx="5804794" cy="369332"/>
          </a:xfrm>
          <a:prstGeom prst="rect">
            <a:avLst/>
          </a:prstGeom>
          <a:noFill/>
        </p:spPr>
        <p:txBody>
          <a:bodyPr wrap="none" rtlCol="0">
            <a:spAutoFit/>
          </a:bodyPr>
          <a:lstStyle/>
          <a:p>
            <a:pPr algn="ctr"/>
            <a:r>
              <a:rPr lang="en-US" dirty="0"/>
              <a:t>For each </a:t>
            </a:r>
            <a:r>
              <a:rPr lang="en-US" dirty="0" err="1"/>
              <a:t>crosstrack</a:t>
            </a:r>
            <a:r>
              <a:rPr lang="en-US" dirty="0"/>
              <a:t> element x and spectral channel c</a:t>
            </a:r>
          </a:p>
        </p:txBody>
      </p:sp>
      <p:sp>
        <p:nvSpPr>
          <p:cNvPr id="28" name="TextBox 27"/>
          <p:cNvSpPr txBox="1"/>
          <p:nvPr/>
        </p:nvSpPr>
        <p:spPr>
          <a:xfrm>
            <a:off x="6321672" y="3113109"/>
            <a:ext cx="2465740" cy="646331"/>
          </a:xfrm>
          <a:prstGeom prst="rect">
            <a:avLst/>
          </a:prstGeom>
          <a:noFill/>
        </p:spPr>
        <p:txBody>
          <a:bodyPr wrap="none" rtlCol="0">
            <a:spAutoFit/>
          </a:bodyPr>
          <a:lstStyle/>
          <a:p>
            <a:pPr algn="ctr"/>
            <a:r>
              <a:rPr lang="en-US" b="1" dirty="0"/>
              <a:t>Gain</a:t>
            </a:r>
          </a:p>
          <a:p>
            <a:r>
              <a:rPr lang="en-US" dirty="0" err="1"/>
              <a:t>uW</a:t>
            </a:r>
            <a:r>
              <a:rPr lang="en-US" dirty="0"/>
              <a:t> nm</a:t>
            </a:r>
            <a:r>
              <a:rPr lang="en-US" baseline="30000" dirty="0"/>
              <a:t>-1</a:t>
            </a:r>
            <a:r>
              <a:rPr lang="en-US" dirty="0"/>
              <a:t> sr</a:t>
            </a:r>
            <a:r>
              <a:rPr lang="en-US" baseline="30000" dirty="0"/>
              <a:t>-1</a:t>
            </a:r>
            <a:r>
              <a:rPr lang="en-US" dirty="0"/>
              <a:t> cm</a:t>
            </a:r>
            <a:r>
              <a:rPr lang="en-US" baseline="30000" dirty="0"/>
              <a:t>-2 </a:t>
            </a:r>
            <a:r>
              <a:rPr lang="en-US" dirty="0"/>
              <a:t>DN</a:t>
            </a:r>
            <a:r>
              <a:rPr lang="en-US" baseline="30000" dirty="0"/>
              <a:t>-1</a:t>
            </a:r>
            <a:endParaRPr lang="en-U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4695" t="-6385" r="-1" b="1"/>
          <a:stretch/>
        </p:blipFill>
        <p:spPr>
          <a:xfrm>
            <a:off x="5498931" y="4484350"/>
            <a:ext cx="3062558" cy="715781"/>
          </a:xfrm>
          <a:prstGeom prst="rect">
            <a:avLst/>
          </a:prstGeom>
        </p:spPr>
      </p:pic>
      <p:sp>
        <p:nvSpPr>
          <p:cNvPr id="17" name="TextBox 16"/>
          <p:cNvSpPr txBox="1"/>
          <p:nvPr/>
        </p:nvSpPr>
        <p:spPr>
          <a:xfrm>
            <a:off x="750980" y="5171194"/>
            <a:ext cx="1946736" cy="923330"/>
          </a:xfrm>
          <a:prstGeom prst="rect">
            <a:avLst/>
          </a:prstGeom>
          <a:noFill/>
        </p:spPr>
        <p:txBody>
          <a:bodyPr wrap="square" rtlCol="0">
            <a:spAutoFit/>
          </a:bodyPr>
          <a:lstStyle/>
          <a:p>
            <a:pPr algn="ctr"/>
            <a:r>
              <a:rPr lang="en-US" b="1" dirty="0">
                <a:solidFill>
                  <a:srgbClr val="FF0000"/>
                </a:solidFill>
              </a:rPr>
              <a:t>Dark Level</a:t>
            </a:r>
          </a:p>
          <a:p>
            <a:pPr algn="ctr"/>
            <a:r>
              <a:rPr lang="en-US" dirty="0">
                <a:solidFill>
                  <a:srgbClr val="FF0000"/>
                </a:solidFill>
              </a:rPr>
              <a:t>(per element, each </a:t>
            </a:r>
            <a:r>
              <a:rPr lang="en-US" dirty="0" err="1">
                <a:solidFill>
                  <a:srgbClr val="FF0000"/>
                </a:solidFill>
              </a:rPr>
              <a:t>flightline</a:t>
            </a:r>
            <a:r>
              <a:rPr lang="en-US" dirty="0">
                <a:solidFill>
                  <a:srgbClr val="FF0000"/>
                </a:solidFill>
              </a:rPr>
              <a:t>)</a:t>
            </a:r>
          </a:p>
        </p:txBody>
      </p:sp>
      <p:sp>
        <p:nvSpPr>
          <p:cNvPr id="18" name="TextBox 17"/>
          <p:cNvSpPr txBox="1"/>
          <p:nvPr/>
        </p:nvSpPr>
        <p:spPr>
          <a:xfrm>
            <a:off x="2899665" y="5155451"/>
            <a:ext cx="1821972" cy="923330"/>
          </a:xfrm>
          <a:prstGeom prst="rect">
            <a:avLst/>
          </a:prstGeom>
          <a:noFill/>
        </p:spPr>
        <p:txBody>
          <a:bodyPr wrap="square" rtlCol="0">
            <a:spAutoFit/>
          </a:bodyPr>
          <a:lstStyle/>
          <a:p>
            <a:pPr algn="ctr"/>
            <a:r>
              <a:rPr lang="en-US" b="1" dirty="0">
                <a:solidFill>
                  <a:srgbClr val="FF0000"/>
                </a:solidFill>
              </a:rPr>
              <a:t>Pedestal shift</a:t>
            </a:r>
          </a:p>
          <a:p>
            <a:pPr algn="ctr"/>
            <a:r>
              <a:rPr lang="en-US" dirty="0">
                <a:solidFill>
                  <a:srgbClr val="FF0000"/>
                </a:solidFill>
              </a:rPr>
              <a:t>(per spectrum, each frame)</a:t>
            </a:r>
          </a:p>
        </p:txBody>
      </p:sp>
      <p:sp>
        <p:nvSpPr>
          <p:cNvPr id="19" name="TextBox 18"/>
          <p:cNvSpPr txBox="1"/>
          <p:nvPr/>
        </p:nvSpPr>
        <p:spPr>
          <a:xfrm>
            <a:off x="5193929" y="5197641"/>
            <a:ext cx="1925453" cy="1200329"/>
          </a:xfrm>
          <a:prstGeom prst="rect">
            <a:avLst/>
          </a:prstGeom>
          <a:noFill/>
        </p:spPr>
        <p:txBody>
          <a:bodyPr wrap="square" rtlCol="0">
            <a:spAutoFit/>
          </a:bodyPr>
          <a:lstStyle/>
          <a:p>
            <a:pPr algn="ctr"/>
            <a:r>
              <a:rPr lang="en-US" b="1" dirty="0">
                <a:solidFill>
                  <a:srgbClr val="FF0000"/>
                </a:solidFill>
              </a:rPr>
              <a:t>Radiometric Coefficient</a:t>
            </a:r>
          </a:p>
          <a:p>
            <a:pPr algn="ctr"/>
            <a:r>
              <a:rPr lang="en-US" dirty="0">
                <a:solidFill>
                  <a:srgbClr val="FF0000"/>
                </a:solidFill>
              </a:rPr>
              <a:t>(per channel, each campaign)</a:t>
            </a:r>
          </a:p>
        </p:txBody>
      </p:sp>
      <p:sp>
        <p:nvSpPr>
          <p:cNvPr id="20" name="TextBox 19"/>
          <p:cNvSpPr txBox="1"/>
          <p:nvPr/>
        </p:nvSpPr>
        <p:spPr>
          <a:xfrm>
            <a:off x="6953680" y="5213717"/>
            <a:ext cx="1925453" cy="923330"/>
          </a:xfrm>
          <a:prstGeom prst="rect">
            <a:avLst/>
          </a:prstGeom>
          <a:noFill/>
        </p:spPr>
        <p:txBody>
          <a:bodyPr wrap="square" rtlCol="0">
            <a:spAutoFit/>
          </a:bodyPr>
          <a:lstStyle/>
          <a:p>
            <a:pPr algn="ctr"/>
            <a:r>
              <a:rPr lang="en-US" b="1" dirty="0">
                <a:solidFill>
                  <a:srgbClr val="FF0000"/>
                </a:solidFill>
              </a:rPr>
              <a:t>Flat field</a:t>
            </a:r>
          </a:p>
          <a:p>
            <a:pPr algn="ctr"/>
            <a:r>
              <a:rPr lang="en-US" dirty="0">
                <a:solidFill>
                  <a:srgbClr val="FF0000"/>
                </a:solidFill>
              </a:rPr>
              <a:t>(per element, each campaign)</a:t>
            </a:r>
          </a:p>
        </p:txBody>
      </p:sp>
    </p:spTree>
    <p:extLst>
      <p:ext uri="{BB962C8B-B14F-4D97-AF65-F5344CB8AC3E}">
        <p14:creationId xmlns:p14="http://schemas.microsoft.com/office/powerpoint/2010/main" val="1024487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31046"/>
          <a:stretch/>
        </p:blipFill>
        <p:spPr>
          <a:xfrm>
            <a:off x="988611" y="3674005"/>
            <a:ext cx="3223037" cy="248967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475" y="3217265"/>
            <a:ext cx="4404079" cy="340315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2594"/>
          <a:stretch/>
        </p:blipFill>
        <p:spPr>
          <a:xfrm>
            <a:off x="2387032" y="1483645"/>
            <a:ext cx="4538366" cy="821689"/>
          </a:xfrm>
          <a:prstGeom prst="rect">
            <a:avLst/>
          </a:prstGeom>
        </p:spPr>
      </p:pic>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9</a:t>
            </a:fld>
            <a:endParaRPr lang="en-US" dirty="0"/>
          </a:p>
        </p:txBody>
      </p:sp>
      <p:sp>
        <p:nvSpPr>
          <p:cNvPr id="5" name="Title 4"/>
          <p:cNvSpPr>
            <a:spLocks noGrp="1"/>
          </p:cNvSpPr>
          <p:nvPr>
            <p:ph type="ctrTitle"/>
          </p:nvPr>
        </p:nvSpPr>
        <p:spPr/>
        <p:txBody>
          <a:bodyPr/>
          <a:lstStyle/>
          <a:p>
            <a:r>
              <a:rPr lang="en-US" dirty="0"/>
              <a:t>Components of offset</a:t>
            </a:r>
          </a:p>
        </p:txBody>
      </p:sp>
      <p:sp>
        <p:nvSpPr>
          <p:cNvPr id="17" name="TextBox 16"/>
          <p:cNvSpPr txBox="1"/>
          <p:nvPr/>
        </p:nvSpPr>
        <p:spPr>
          <a:xfrm>
            <a:off x="1182615" y="2574762"/>
            <a:ext cx="2918262" cy="923330"/>
          </a:xfrm>
          <a:prstGeom prst="rect">
            <a:avLst/>
          </a:prstGeom>
          <a:noFill/>
        </p:spPr>
        <p:txBody>
          <a:bodyPr wrap="square" rtlCol="0">
            <a:spAutoFit/>
          </a:bodyPr>
          <a:lstStyle/>
          <a:p>
            <a:pPr algn="ctr"/>
            <a:r>
              <a:rPr lang="en-US" b="1" dirty="0"/>
              <a:t>Estimate dark level from initial non-illuminated segment </a:t>
            </a:r>
            <a:r>
              <a:rPr lang="en-US" b="1"/>
              <a:t>of </a:t>
            </a:r>
            <a:r>
              <a:rPr lang="en-US" b="1" dirty="0" err="1"/>
              <a:t>flightline</a:t>
            </a:r>
            <a:endParaRPr lang="en-US" dirty="0"/>
          </a:p>
        </p:txBody>
      </p:sp>
      <p:sp>
        <p:nvSpPr>
          <p:cNvPr id="18" name="TextBox 17"/>
          <p:cNvSpPr txBox="1"/>
          <p:nvPr/>
        </p:nvSpPr>
        <p:spPr>
          <a:xfrm>
            <a:off x="4990193" y="2604985"/>
            <a:ext cx="3554717" cy="646331"/>
          </a:xfrm>
          <a:prstGeom prst="rect">
            <a:avLst/>
          </a:prstGeom>
          <a:noFill/>
        </p:spPr>
        <p:txBody>
          <a:bodyPr wrap="square" rtlCol="0">
            <a:spAutoFit/>
          </a:bodyPr>
          <a:lstStyle/>
          <a:p>
            <a:pPr algn="r"/>
            <a:r>
              <a:rPr lang="en-US" b="1"/>
              <a:t>Estimate </a:t>
            </a:r>
            <a:r>
              <a:rPr lang="en-US" b="1" dirty="0"/>
              <a:t>pedestal shift from non-illuminated channels</a:t>
            </a:r>
          </a:p>
        </p:txBody>
      </p:sp>
      <p:cxnSp>
        <p:nvCxnSpPr>
          <p:cNvPr id="13" name="Straight Arrow Connector 12"/>
          <p:cNvCxnSpPr/>
          <p:nvPr/>
        </p:nvCxnSpPr>
        <p:spPr>
          <a:xfrm>
            <a:off x="8466082" y="5376049"/>
            <a:ext cx="15766" cy="50449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a:off x="5118535" y="5391811"/>
            <a:ext cx="15766" cy="50449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20265037"/>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1702</TotalTime>
  <Words>967</Words>
  <Application>Microsoft Macintosh PowerPoint</Application>
  <PresentationFormat>On-screen Show (4:3)</PresentationFormat>
  <Paragraphs>196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Helvetica</vt:lpstr>
      <vt:lpstr>Times</vt:lpstr>
      <vt:lpstr>NASA-JPL White Templates</vt:lpstr>
      <vt:lpstr>PowerPoint Presentation</vt:lpstr>
      <vt:lpstr>PowerPoint Presentation</vt:lpstr>
      <vt:lpstr>Reprise</vt:lpstr>
      <vt:lpstr>Conventions</vt:lpstr>
      <vt:lpstr>Working backwards from the FPA</vt:lpstr>
      <vt:lpstr>Working backwards from the FPA</vt:lpstr>
      <vt:lpstr>Basic radiometric model</vt:lpstr>
      <vt:lpstr>Basic radiometric model</vt:lpstr>
      <vt:lpstr>Components of offset</vt:lpstr>
      <vt:lpstr>Components of gain</vt:lpstr>
      <vt:lpstr>Estimate RCCs using a NIST-calibrated source</vt:lpstr>
      <vt:lpstr>Estimate RCCs using a NIST-calibrated source</vt:lpstr>
      <vt:lpstr>Estimate flat field from a uniformly-illuminated spherical cavity passed across the Field of View (FOV)</vt:lpstr>
      <vt:lpstr>Validation method</vt:lpstr>
      <vt:lpstr>Validation</vt:lpstr>
      <vt:lpstr>Other artifacts</vt:lpstr>
      <vt:lpstr>A comprehensive correction strategy</vt:lpstr>
      <vt:lpstr>PowerPoint Presentation</vt:lpstr>
      <vt:lpstr>Exercise 7: Radiance Calibration /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69</cp:revision>
  <cp:lastPrinted>2014-07-14T23:49:38Z</cp:lastPrinted>
  <dcterms:created xsi:type="dcterms:W3CDTF">2019-07-06T21:56:51Z</dcterms:created>
  <dcterms:modified xsi:type="dcterms:W3CDTF">2019-07-20T14:06:49Z</dcterms:modified>
</cp:coreProperties>
</file>